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71" r:id="rId9"/>
    <p:sldId id="268" r:id="rId10"/>
    <p:sldId id="272" r:id="rId11"/>
    <p:sldId id="267" r:id="rId12"/>
    <p:sldId id="273" r:id="rId13"/>
    <p:sldId id="274" r:id="rId14"/>
    <p:sldId id="275" r:id="rId15"/>
    <p:sldId id="277" r:id="rId16"/>
    <p:sldId id="276" r:id="rId17"/>
    <p:sldId id="278" r:id="rId18"/>
    <p:sldId id="280" r:id="rId19"/>
    <p:sldId id="279" r:id="rId2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D8FF"/>
    <a:srgbClr val="D1EBFF"/>
    <a:srgbClr val="FAF6C6"/>
    <a:srgbClr val="4FB4FF"/>
    <a:srgbClr val="FEE8FB"/>
    <a:srgbClr val="000000"/>
    <a:srgbClr val="0091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27" autoAdjust="0"/>
  </p:normalViewPr>
  <p:slideViewPr>
    <p:cSldViewPr snapToGrid="0">
      <p:cViewPr varScale="1">
        <p:scale>
          <a:sx n="77" d="100"/>
          <a:sy n="77" d="100"/>
        </p:scale>
        <p:origin x="68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82600-C827-491D-B405-ECA95AB6A9A3}" type="datetimeFigureOut">
              <a:rPr lang="hu-HU" smtClean="0"/>
              <a:t>2022. 04. 06.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4CFBF-FDEF-45A0-8698-AAF5739A66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35142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82600-C827-491D-B405-ECA95AB6A9A3}" type="datetimeFigureOut">
              <a:rPr lang="hu-HU" smtClean="0"/>
              <a:t>2022. 04. 06.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4CFBF-FDEF-45A0-8698-AAF5739A66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0425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82600-C827-491D-B405-ECA95AB6A9A3}" type="datetimeFigureOut">
              <a:rPr lang="hu-HU" smtClean="0"/>
              <a:t>2022. 04. 06.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4CFBF-FDEF-45A0-8698-AAF5739A66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1341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82600-C827-491D-B405-ECA95AB6A9A3}" type="datetimeFigureOut">
              <a:rPr lang="hu-HU" smtClean="0"/>
              <a:t>2022. 04. 06.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4CFBF-FDEF-45A0-8698-AAF5739A66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3401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82600-C827-491D-B405-ECA95AB6A9A3}" type="datetimeFigureOut">
              <a:rPr lang="hu-HU" smtClean="0"/>
              <a:t>2022. 04. 06.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4CFBF-FDEF-45A0-8698-AAF5739A66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3875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82600-C827-491D-B405-ECA95AB6A9A3}" type="datetimeFigureOut">
              <a:rPr lang="hu-HU" smtClean="0"/>
              <a:t>2022. 04. 06.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4CFBF-FDEF-45A0-8698-AAF5739A66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898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82600-C827-491D-B405-ECA95AB6A9A3}" type="datetimeFigureOut">
              <a:rPr lang="hu-HU" smtClean="0"/>
              <a:t>2022. 04. 06.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4CFBF-FDEF-45A0-8698-AAF5739A66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9149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82600-C827-491D-B405-ECA95AB6A9A3}" type="datetimeFigureOut">
              <a:rPr lang="hu-HU" smtClean="0"/>
              <a:t>2022. 04. 06.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4CFBF-FDEF-45A0-8698-AAF5739A66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156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82600-C827-491D-B405-ECA95AB6A9A3}" type="datetimeFigureOut">
              <a:rPr lang="hu-HU" smtClean="0"/>
              <a:t>2022. 04. 06.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4CFBF-FDEF-45A0-8698-AAF5739A66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5845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82600-C827-491D-B405-ECA95AB6A9A3}" type="datetimeFigureOut">
              <a:rPr lang="hu-HU" smtClean="0"/>
              <a:t>2022. 04. 06.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4CFBF-FDEF-45A0-8698-AAF5739A66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005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82600-C827-491D-B405-ECA95AB6A9A3}" type="datetimeFigureOut">
              <a:rPr lang="hu-HU" smtClean="0"/>
              <a:t>2022. 04. 06.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4CFBF-FDEF-45A0-8698-AAF5739A66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886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82600-C827-491D-B405-ECA95AB6A9A3}" type="datetimeFigureOut">
              <a:rPr lang="hu-HU" smtClean="0"/>
              <a:t>2022. 04. 06.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4CFBF-FDEF-45A0-8698-AAF5739A66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0976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Alcím 5"/>
          <p:cNvSpPr>
            <a:spLocks noGrp="1"/>
          </p:cNvSpPr>
          <p:nvPr>
            <p:ph type="subTitle" idx="1"/>
          </p:nvPr>
        </p:nvSpPr>
        <p:spPr>
          <a:xfrm>
            <a:off x="2317315" y="6175332"/>
            <a:ext cx="7478037" cy="538618"/>
          </a:xfrm>
        </p:spPr>
        <p:txBody>
          <a:bodyPr>
            <a:noAutofit/>
          </a:bodyPr>
          <a:lstStyle/>
          <a:p>
            <a:r>
              <a:rPr lang="hu-H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AVAGY MI FOLYIK A LÁBUNK ALATT SZEKSZÁRDON</a:t>
            </a:r>
            <a:endParaRPr lang="hu-HU" sz="2800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7097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818D373-7939-45AE-BC0F-290D599F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b="1" dirty="0">
                <a:solidFill>
                  <a:schemeClr val="bg1"/>
                </a:solidFill>
              </a:rPr>
              <a:t>Békés Drén Kft. Szekszárd Lőtéri vízbázis kármentesítése 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6631CEE-504E-4F87-8A4B-1170293DC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E3B86-586F-4CC3-A340-6601228AF3BA}" type="slidenum">
              <a:rPr lang="hu-HU" smtClean="0">
                <a:solidFill>
                  <a:schemeClr val="bg1"/>
                </a:solidFill>
              </a:rPr>
              <a:t>10</a:t>
            </a:fld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5E9183F6-1160-4160-BC05-82F64190D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291" y="224789"/>
            <a:ext cx="11711709" cy="476609"/>
          </a:xfrm>
          <a:prstGeom prst="rect">
            <a:avLst/>
          </a:prstGeom>
          <a:solidFill>
            <a:srgbClr val="FFFFFF">
              <a:alpha val="18039"/>
            </a:srgbClr>
          </a:solidFill>
        </p:spPr>
        <p:txBody>
          <a:bodyPr vert="horz" lIns="91440" tIns="45720" rIns="91440" bIns="45720" rtlCol="0" anchor="b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hu-HU" sz="24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Előzmények (1993-2021; 28 év)</a:t>
            </a:r>
            <a:endParaRPr lang="hu-HU" altLang="hu-HU" sz="2400" cap="small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0" name="Kép 29">
            <a:extLst>
              <a:ext uri="{FF2B5EF4-FFF2-40B4-BE49-F238E27FC236}">
                <a16:creationId xmlns:a16="http://schemas.microsoft.com/office/drawing/2014/main" id="{70E89453-F98A-491E-9F68-A242386991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1150703"/>
            <a:ext cx="3942124" cy="5570772"/>
          </a:xfrm>
          <a:prstGeom prst="rect">
            <a:avLst/>
          </a:prstGeom>
        </p:spPr>
      </p:pic>
      <p:sp>
        <p:nvSpPr>
          <p:cNvPr id="31" name="Szövegdoboz 30">
            <a:extLst>
              <a:ext uri="{FF2B5EF4-FFF2-40B4-BE49-F238E27FC236}">
                <a16:creationId xmlns:a16="http://schemas.microsoft.com/office/drawing/2014/main" id="{E0740FB2-7290-45F6-8FF8-C40A86F93DBE}"/>
              </a:ext>
            </a:extLst>
          </p:cNvPr>
          <p:cNvSpPr txBox="1"/>
          <p:nvPr/>
        </p:nvSpPr>
        <p:spPr>
          <a:xfrm>
            <a:off x="289559" y="781371"/>
            <a:ext cx="3942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Első tényfeltárás (1999)</a:t>
            </a:r>
            <a:endParaRPr lang="hu-HU" i="1" dirty="0"/>
          </a:p>
        </p:txBody>
      </p:sp>
      <p:sp>
        <p:nvSpPr>
          <p:cNvPr id="32" name="Ellipszis 31">
            <a:extLst>
              <a:ext uri="{FF2B5EF4-FFF2-40B4-BE49-F238E27FC236}">
                <a16:creationId xmlns:a16="http://schemas.microsoft.com/office/drawing/2014/main" id="{07F81FE0-2283-4D24-B1CB-6F462724C9FD}"/>
              </a:ext>
            </a:extLst>
          </p:cNvPr>
          <p:cNvSpPr/>
          <p:nvPr/>
        </p:nvSpPr>
        <p:spPr>
          <a:xfrm>
            <a:off x="1892167" y="3339966"/>
            <a:ext cx="1187918" cy="1174282"/>
          </a:xfrm>
          <a:prstGeom prst="ellipse">
            <a:avLst/>
          </a:prstGeom>
          <a:noFill/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3" name="Felirat: vonal 32">
            <a:extLst>
              <a:ext uri="{FF2B5EF4-FFF2-40B4-BE49-F238E27FC236}">
                <a16:creationId xmlns:a16="http://schemas.microsoft.com/office/drawing/2014/main" id="{198FD1F0-E5CA-4317-A09E-5892A69BF699}"/>
              </a:ext>
            </a:extLst>
          </p:cNvPr>
          <p:cNvSpPr/>
          <p:nvPr/>
        </p:nvSpPr>
        <p:spPr>
          <a:xfrm>
            <a:off x="3687566" y="3128667"/>
            <a:ext cx="2733575" cy="476609"/>
          </a:xfrm>
          <a:prstGeom prst="borderCallout1">
            <a:avLst>
              <a:gd name="adj1" fmla="val 50798"/>
              <a:gd name="adj2" fmla="val -234"/>
              <a:gd name="adj3" fmla="val 115176"/>
              <a:gd name="adj4" fmla="val -24249"/>
            </a:avLst>
          </a:prstGeom>
          <a:solidFill>
            <a:schemeClr val="bg1"/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Lőtéri vízbázis déli </a:t>
            </a:r>
            <a:r>
              <a:rPr lang="hu-HU" dirty="0" err="1">
                <a:solidFill>
                  <a:schemeClr val="tx1"/>
                </a:solidFill>
              </a:rPr>
              <a:t>kútjai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81" name="Felirat: vonal 80">
            <a:extLst>
              <a:ext uri="{FF2B5EF4-FFF2-40B4-BE49-F238E27FC236}">
                <a16:creationId xmlns:a16="http://schemas.microsoft.com/office/drawing/2014/main" id="{ED167BE3-B920-463E-A992-AC5784FECDF0}"/>
              </a:ext>
            </a:extLst>
          </p:cNvPr>
          <p:cNvSpPr/>
          <p:nvPr/>
        </p:nvSpPr>
        <p:spPr>
          <a:xfrm>
            <a:off x="2559663" y="1257598"/>
            <a:ext cx="1040843" cy="476609"/>
          </a:xfrm>
          <a:prstGeom prst="borderCallout1">
            <a:avLst>
              <a:gd name="adj1" fmla="val 50798"/>
              <a:gd name="adj2" fmla="val -234"/>
              <a:gd name="adj3" fmla="val 264621"/>
              <a:gd name="adj4" fmla="val -121829"/>
            </a:avLst>
          </a:prstGeom>
          <a:solidFill>
            <a:schemeClr val="bg1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MMG</a:t>
            </a:r>
          </a:p>
        </p:txBody>
      </p:sp>
      <p:sp>
        <p:nvSpPr>
          <p:cNvPr id="83" name="Felirat: vonal 82">
            <a:extLst>
              <a:ext uri="{FF2B5EF4-FFF2-40B4-BE49-F238E27FC236}">
                <a16:creationId xmlns:a16="http://schemas.microsoft.com/office/drawing/2014/main" id="{9684E640-05FD-4E08-9890-C16E96BDE875}"/>
              </a:ext>
            </a:extLst>
          </p:cNvPr>
          <p:cNvSpPr/>
          <p:nvPr/>
        </p:nvSpPr>
        <p:spPr>
          <a:xfrm>
            <a:off x="3494771" y="5895830"/>
            <a:ext cx="1040843" cy="476609"/>
          </a:xfrm>
          <a:prstGeom prst="borderCallout1">
            <a:avLst>
              <a:gd name="adj1" fmla="val 50798"/>
              <a:gd name="adj2" fmla="val -234"/>
              <a:gd name="adj3" fmla="val -149382"/>
              <a:gd name="adj4" fmla="val -230026"/>
            </a:avLst>
          </a:prstGeom>
          <a:solidFill>
            <a:schemeClr val="bg1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BHG</a:t>
            </a:r>
          </a:p>
        </p:txBody>
      </p:sp>
      <p:sp>
        <p:nvSpPr>
          <p:cNvPr id="87" name="Felirat: vonal 86">
            <a:extLst>
              <a:ext uri="{FF2B5EF4-FFF2-40B4-BE49-F238E27FC236}">
                <a16:creationId xmlns:a16="http://schemas.microsoft.com/office/drawing/2014/main" id="{F4CA83D0-20F5-4E8B-BEA3-5134FF1983BE}"/>
              </a:ext>
            </a:extLst>
          </p:cNvPr>
          <p:cNvSpPr/>
          <p:nvPr/>
        </p:nvSpPr>
        <p:spPr>
          <a:xfrm>
            <a:off x="3494772" y="4658780"/>
            <a:ext cx="1040843" cy="476609"/>
          </a:xfrm>
          <a:prstGeom prst="borderCallout1">
            <a:avLst>
              <a:gd name="adj1" fmla="val 50798"/>
              <a:gd name="adj2" fmla="val -234"/>
              <a:gd name="adj3" fmla="val 24297"/>
              <a:gd name="adj4" fmla="val -183787"/>
            </a:avLst>
          </a:prstGeom>
          <a:solidFill>
            <a:schemeClr val="bg1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Mezőgép</a:t>
            </a:r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DCDEB303-7C78-4519-A053-98314083B72D}"/>
              </a:ext>
            </a:extLst>
          </p:cNvPr>
          <p:cNvSpPr txBox="1"/>
          <p:nvPr/>
        </p:nvSpPr>
        <p:spPr>
          <a:xfrm>
            <a:off x="3683193" y="1177348"/>
            <a:ext cx="2895746" cy="1169551"/>
          </a:xfrm>
          <a:prstGeom prst="rect">
            <a:avLst/>
          </a:prstGeom>
          <a:solidFill>
            <a:srgbClr val="FFFFFF"/>
          </a:solidFill>
          <a:ln w="158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hu-HU" sz="1400" i="1" dirty="0"/>
              <a:t>Érdekességek: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i="1" dirty="0"/>
              <a:t> csak a DCE (bomlástermék) szennyezésre történt lehatárolás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i="1" dirty="0"/>
              <a:t>a „Patyolat” szennyezési góc még nem ismert </a:t>
            </a:r>
            <a:endParaRPr lang="hu-HU" sz="1400" dirty="0"/>
          </a:p>
        </p:txBody>
      </p:sp>
      <p:sp>
        <p:nvSpPr>
          <p:cNvPr id="89" name="Felirat: vonal 88">
            <a:extLst>
              <a:ext uri="{FF2B5EF4-FFF2-40B4-BE49-F238E27FC236}">
                <a16:creationId xmlns:a16="http://schemas.microsoft.com/office/drawing/2014/main" id="{26D1DBEE-84B0-4D03-BB5C-776C0BB916E5}"/>
              </a:ext>
            </a:extLst>
          </p:cNvPr>
          <p:cNvSpPr/>
          <p:nvPr/>
        </p:nvSpPr>
        <p:spPr>
          <a:xfrm>
            <a:off x="3508041" y="4050534"/>
            <a:ext cx="1040843" cy="518420"/>
          </a:xfrm>
          <a:prstGeom prst="borderCallout1">
            <a:avLst>
              <a:gd name="adj1" fmla="val 50798"/>
              <a:gd name="adj2" fmla="val -234"/>
              <a:gd name="adj3" fmla="val 90291"/>
              <a:gd name="adj4" fmla="val -136624"/>
            </a:avLst>
          </a:prstGeom>
          <a:solidFill>
            <a:schemeClr val="bg1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Vízi Társulat</a:t>
            </a:r>
          </a:p>
        </p:txBody>
      </p:sp>
      <p:sp>
        <p:nvSpPr>
          <p:cNvPr id="90" name="Ellipszis 89">
            <a:extLst>
              <a:ext uri="{FF2B5EF4-FFF2-40B4-BE49-F238E27FC236}">
                <a16:creationId xmlns:a16="http://schemas.microsoft.com/office/drawing/2014/main" id="{D8F433E0-DFEA-4E73-BA2C-9BE759D718DC}"/>
              </a:ext>
            </a:extLst>
          </p:cNvPr>
          <p:cNvSpPr/>
          <p:nvPr/>
        </p:nvSpPr>
        <p:spPr>
          <a:xfrm rot="1420612">
            <a:off x="2356429" y="2416450"/>
            <a:ext cx="1040843" cy="703757"/>
          </a:xfrm>
          <a:prstGeom prst="ellipse">
            <a:avLst/>
          </a:prstGeom>
          <a:noFill/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1" name="Felirat: vonal 90">
            <a:extLst>
              <a:ext uri="{FF2B5EF4-FFF2-40B4-BE49-F238E27FC236}">
                <a16:creationId xmlns:a16="http://schemas.microsoft.com/office/drawing/2014/main" id="{A17956E6-CAFB-4867-917D-E55B522D98A1}"/>
              </a:ext>
            </a:extLst>
          </p:cNvPr>
          <p:cNvSpPr/>
          <p:nvPr/>
        </p:nvSpPr>
        <p:spPr>
          <a:xfrm>
            <a:off x="3687566" y="2500129"/>
            <a:ext cx="2733575" cy="476609"/>
          </a:xfrm>
          <a:prstGeom prst="borderCallout1">
            <a:avLst>
              <a:gd name="adj1" fmla="val 50798"/>
              <a:gd name="adj2" fmla="val -234"/>
              <a:gd name="adj3" fmla="val 62668"/>
              <a:gd name="adj4" fmla="val -11925"/>
            </a:avLst>
          </a:prstGeom>
          <a:solidFill>
            <a:schemeClr val="bg1"/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Sió-menti kutak</a:t>
            </a:r>
          </a:p>
        </p:txBody>
      </p:sp>
      <p:pic>
        <p:nvPicPr>
          <p:cNvPr id="36" name="Kép 35" descr="A képen térkép látható&#10;&#10;Automatikusan generált leírás">
            <a:extLst>
              <a:ext uri="{FF2B5EF4-FFF2-40B4-BE49-F238E27FC236}">
                <a16:creationId xmlns:a16="http://schemas.microsoft.com/office/drawing/2014/main" id="{604FD447-78D0-4883-9463-3989AE85A9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940" y="1041508"/>
            <a:ext cx="4115420" cy="5816492"/>
          </a:xfrm>
          <a:prstGeom prst="rect">
            <a:avLst/>
          </a:prstGeom>
        </p:spPr>
      </p:pic>
      <p:cxnSp>
        <p:nvCxnSpPr>
          <p:cNvPr id="38" name="Egyenes összekötő 37">
            <a:extLst>
              <a:ext uri="{FF2B5EF4-FFF2-40B4-BE49-F238E27FC236}">
                <a16:creationId xmlns:a16="http://schemas.microsoft.com/office/drawing/2014/main" id="{C7B82B1E-27CF-440B-B5E8-DD643DFC872B}"/>
              </a:ext>
            </a:extLst>
          </p:cNvPr>
          <p:cNvCxnSpPr>
            <a:cxnSpLocks/>
            <a:stCxn id="89" idx="0"/>
          </p:cNvCxnSpPr>
          <p:nvPr/>
        </p:nvCxnSpPr>
        <p:spPr>
          <a:xfrm>
            <a:off x="4548884" y="4309744"/>
            <a:ext cx="5009002" cy="98627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Egyenes összekötő 102">
            <a:extLst>
              <a:ext uri="{FF2B5EF4-FFF2-40B4-BE49-F238E27FC236}">
                <a16:creationId xmlns:a16="http://schemas.microsoft.com/office/drawing/2014/main" id="{13699BFB-82D1-4CD7-B539-7D4CBB27F07B}"/>
              </a:ext>
            </a:extLst>
          </p:cNvPr>
          <p:cNvCxnSpPr>
            <a:cxnSpLocks/>
            <a:stCxn id="87" idx="0"/>
          </p:cNvCxnSpPr>
          <p:nvPr/>
        </p:nvCxnSpPr>
        <p:spPr>
          <a:xfrm flipV="1">
            <a:off x="4535615" y="4748481"/>
            <a:ext cx="4213749" cy="148604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Egyenes összekötő 103">
            <a:extLst>
              <a:ext uri="{FF2B5EF4-FFF2-40B4-BE49-F238E27FC236}">
                <a16:creationId xmlns:a16="http://schemas.microsoft.com/office/drawing/2014/main" id="{7DFC6A48-3D34-4F0E-8CED-02DCE64EA845}"/>
              </a:ext>
            </a:extLst>
          </p:cNvPr>
          <p:cNvCxnSpPr>
            <a:cxnSpLocks/>
            <a:stCxn id="88" idx="0"/>
          </p:cNvCxnSpPr>
          <p:nvPr/>
        </p:nvCxnSpPr>
        <p:spPr>
          <a:xfrm flipV="1">
            <a:off x="5823285" y="5235100"/>
            <a:ext cx="3128210" cy="28051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Egyenes összekötő 104">
            <a:extLst>
              <a:ext uri="{FF2B5EF4-FFF2-40B4-BE49-F238E27FC236}">
                <a16:creationId xmlns:a16="http://schemas.microsoft.com/office/drawing/2014/main" id="{A79FDD1B-A62A-48EC-A2E7-1E477A74EB87}"/>
              </a:ext>
            </a:extLst>
          </p:cNvPr>
          <p:cNvCxnSpPr>
            <a:cxnSpLocks/>
            <a:stCxn id="83" idx="0"/>
          </p:cNvCxnSpPr>
          <p:nvPr/>
        </p:nvCxnSpPr>
        <p:spPr>
          <a:xfrm flipV="1">
            <a:off x="4535614" y="5013706"/>
            <a:ext cx="3751738" cy="1120429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Felirat: vonal 87">
            <a:extLst>
              <a:ext uri="{FF2B5EF4-FFF2-40B4-BE49-F238E27FC236}">
                <a16:creationId xmlns:a16="http://schemas.microsoft.com/office/drawing/2014/main" id="{3C6669BA-EF6E-4B70-B4BC-052143BD03DE}"/>
              </a:ext>
            </a:extLst>
          </p:cNvPr>
          <p:cNvSpPr/>
          <p:nvPr/>
        </p:nvSpPr>
        <p:spPr>
          <a:xfrm>
            <a:off x="3494772" y="5235100"/>
            <a:ext cx="2328513" cy="561019"/>
          </a:xfrm>
          <a:prstGeom prst="borderCallout1">
            <a:avLst>
              <a:gd name="adj1" fmla="val 50798"/>
              <a:gd name="adj2" fmla="val -234"/>
              <a:gd name="adj3" fmla="val -9123"/>
              <a:gd name="adj4" fmla="val -80978"/>
            </a:avLst>
          </a:prstGeom>
          <a:solidFill>
            <a:schemeClr val="bg1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TOTÉV, </a:t>
            </a:r>
          </a:p>
          <a:p>
            <a:pPr algn="ctr"/>
            <a:r>
              <a:rPr lang="hu-HU" dirty="0">
                <a:solidFill>
                  <a:schemeClr val="tx1"/>
                </a:solidFill>
              </a:rPr>
              <a:t>Bútoripari Vállalat</a:t>
            </a:r>
          </a:p>
        </p:txBody>
      </p:sp>
      <p:sp>
        <p:nvSpPr>
          <p:cNvPr id="106" name="Felirat: vonal 105">
            <a:extLst>
              <a:ext uri="{FF2B5EF4-FFF2-40B4-BE49-F238E27FC236}">
                <a16:creationId xmlns:a16="http://schemas.microsoft.com/office/drawing/2014/main" id="{0EB91D5C-316C-487D-A2C1-6D4C1196A317}"/>
              </a:ext>
            </a:extLst>
          </p:cNvPr>
          <p:cNvSpPr/>
          <p:nvPr/>
        </p:nvSpPr>
        <p:spPr>
          <a:xfrm>
            <a:off x="6391897" y="5887786"/>
            <a:ext cx="1040843" cy="476609"/>
          </a:xfrm>
          <a:prstGeom prst="borderCallout1">
            <a:avLst>
              <a:gd name="adj1" fmla="val 50798"/>
              <a:gd name="adj2" fmla="val 99640"/>
              <a:gd name="adj3" fmla="val -80718"/>
              <a:gd name="adj4" fmla="val 161146"/>
            </a:avLst>
          </a:prstGeom>
          <a:solidFill>
            <a:schemeClr val="bg1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Patyolat</a:t>
            </a:r>
          </a:p>
        </p:txBody>
      </p:sp>
      <p:sp>
        <p:nvSpPr>
          <p:cNvPr id="107" name="Szövegdoboz 106">
            <a:extLst>
              <a:ext uri="{FF2B5EF4-FFF2-40B4-BE49-F238E27FC236}">
                <a16:creationId xmlns:a16="http://schemas.microsoft.com/office/drawing/2014/main" id="{05A1EF03-D57A-495B-9A39-4AA1A14F6384}"/>
              </a:ext>
            </a:extLst>
          </p:cNvPr>
          <p:cNvSpPr txBox="1"/>
          <p:nvPr/>
        </p:nvSpPr>
        <p:spPr>
          <a:xfrm>
            <a:off x="7889940" y="656987"/>
            <a:ext cx="3942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Második tényfeltárás (2010)</a:t>
            </a:r>
            <a:endParaRPr lang="hu-HU" i="1" dirty="0"/>
          </a:p>
        </p:txBody>
      </p:sp>
      <p:sp>
        <p:nvSpPr>
          <p:cNvPr id="109" name="Ellipszis 108">
            <a:extLst>
              <a:ext uri="{FF2B5EF4-FFF2-40B4-BE49-F238E27FC236}">
                <a16:creationId xmlns:a16="http://schemas.microsoft.com/office/drawing/2014/main" id="{B2B998B8-FE84-4887-BAB9-894A5D127561}"/>
              </a:ext>
            </a:extLst>
          </p:cNvPr>
          <p:cNvSpPr/>
          <p:nvPr/>
        </p:nvSpPr>
        <p:spPr>
          <a:xfrm>
            <a:off x="9557885" y="2524647"/>
            <a:ext cx="1559293" cy="1648572"/>
          </a:xfrm>
          <a:prstGeom prst="ellipse">
            <a:avLst/>
          </a:prstGeom>
          <a:noFill/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10" name="Egyenes összekötő 109">
            <a:extLst>
              <a:ext uri="{FF2B5EF4-FFF2-40B4-BE49-F238E27FC236}">
                <a16:creationId xmlns:a16="http://schemas.microsoft.com/office/drawing/2014/main" id="{D83296CC-D785-4250-9FAB-7CA61F53250A}"/>
              </a:ext>
            </a:extLst>
          </p:cNvPr>
          <p:cNvCxnSpPr>
            <a:cxnSpLocks/>
            <a:endCxn id="109" idx="2"/>
          </p:cNvCxnSpPr>
          <p:nvPr/>
        </p:nvCxnSpPr>
        <p:spPr>
          <a:xfrm flipV="1">
            <a:off x="6421141" y="3348933"/>
            <a:ext cx="3136744" cy="35456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Egyenes összekötő 111">
            <a:extLst>
              <a:ext uri="{FF2B5EF4-FFF2-40B4-BE49-F238E27FC236}">
                <a16:creationId xmlns:a16="http://schemas.microsoft.com/office/drawing/2014/main" id="{D9C16DEE-F82C-431A-BC4F-5BC35C83B5C7}"/>
              </a:ext>
            </a:extLst>
          </p:cNvPr>
          <p:cNvCxnSpPr>
            <a:cxnSpLocks/>
            <a:stCxn id="91" idx="0"/>
          </p:cNvCxnSpPr>
          <p:nvPr/>
        </p:nvCxnSpPr>
        <p:spPr>
          <a:xfrm flipV="1">
            <a:off x="6421141" y="1789048"/>
            <a:ext cx="3851340" cy="949386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Ellipszis 114">
            <a:extLst>
              <a:ext uri="{FF2B5EF4-FFF2-40B4-BE49-F238E27FC236}">
                <a16:creationId xmlns:a16="http://schemas.microsoft.com/office/drawing/2014/main" id="{849A4A6A-ECD8-46A6-9A8C-FB3C850CBDDD}"/>
              </a:ext>
            </a:extLst>
          </p:cNvPr>
          <p:cNvSpPr/>
          <p:nvPr/>
        </p:nvSpPr>
        <p:spPr>
          <a:xfrm rot="1420612">
            <a:off x="10089160" y="1424449"/>
            <a:ext cx="1528097" cy="703757"/>
          </a:xfrm>
          <a:prstGeom prst="ellipse">
            <a:avLst/>
          </a:prstGeom>
          <a:noFill/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7" name="Szövegdoboz 116">
            <a:extLst>
              <a:ext uri="{FF2B5EF4-FFF2-40B4-BE49-F238E27FC236}">
                <a16:creationId xmlns:a16="http://schemas.microsoft.com/office/drawing/2014/main" id="{F606FFEC-0E1E-4592-8A21-D2DEBB07569C}"/>
              </a:ext>
            </a:extLst>
          </p:cNvPr>
          <p:cNvSpPr txBox="1"/>
          <p:nvPr/>
        </p:nvSpPr>
        <p:spPr>
          <a:xfrm>
            <a:off x="289558" y="1092176"/>
            <a:ext cx="1328682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hu-HU" sz="1200" dirty="0"/>
              <a:t>DCE koncentráció</a:t>
            </a:r>
          </a:p>
        </p:txBody>
      </p:sp>
      <p:sp>
        <p:nvSpPr>
          <p:cNvPr id="118" name="Szövegdoboz 117">
            <a:extLst>
              <a:ext uri="{FF2B5EF4-FFF2-40B4-BE49-F238E27FC236}">
                <a16:creationId xmlns:a16="http://schemas.microsoft.com/office/drawing/2014/main" id="{B891E899-329E-4810-BAD4-676B583418B8}"/>
              </a:ext>
            </a:extLst>
          </p:cNvPr>
          <p:cNvSpPr txBox="1"/>
          <p:nvPr/>
        </p:nvSpPr>
        <p:spPr>
          <a:xfrm>
            <a:off x="8643890" y="1052647"/>
            <a:ext cx="1328682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hu-HU" sz="1200" dirty="0"/>
              <a:t>DCE koncentráció</a:t>
            </a:r>
          </a:p>
        </p:txBody>
      </p: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4C647C5A-C9EF-45FC-AAB4-4BC1A9B2FBA6}"/>
              </a:ext>
            </a:extLst>
          </p:cNvPr>
          <p:cNvSpPr txBox="1"/>
          <p:nvPr/>
        </p:nvSpPr>
        <p:spPr>
          <a:xfrm>
            <a:off x="7886747" y="5812392"/>
            <a:ext cx="4115420" cy="1015663"/>
          </a:xfrm>
          <a:prstGeom prst="rect">
            <a:avLst/>
          </a:prstGeom>
          <a:solidFill>
            <a:srgbClr val="FFFFFF"/>
          </a:solidFill>
          <a:ln w="158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hu-HU" sz="1200" i="1" u="sng" dirty="0"/>
              <a:t>Érdekességek: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200" i="1" dirty="0"/>
              <a:t>Lehatárolás történt PCE, TCE és DCE szennyezésre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200" i="1" dirty="0"/>
              <a:t>MMG gócterület lehatárolása nem történt meg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200" i="1" dirty="0"/>
              <a:t>a „Patyolat” szennyezési góc </a:t>
            </a:r>
            <a:r>
              <a:rPr lang="hu-HU" sz="1200" b="1" i="1" dirty="0"/>
              <a:t>már ismert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200" b="1" i="1" dirty="0"/>
              <a:t>TOTÉV </a:t>
            </a:r>
            <a:r>
              <a:rPr lang="hu-HU" sz="1200" i="1" dirty="0"/>
              <a:t>gócterület PCE szennyezése nincs feltárva</a:t>
            </a:r>
          </a:p>
        </p:txBody>
      </p:sp>
    </p:spTree>
    <p:extLst>
      <p:ext uri="{BB962C8B-B14F-4D97-AF65-F5344CB8AC3E}">
        <p14:creationId xmlns:p14="http://schemas.microsoft.com/office/powerpoint/2010/main" val="20654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11926" y="365126"/>
            <a:ext cx="8620299" cy="53265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Projekt előkészítő fázis: Tényfeltárás 2019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84" y="835468"/>
            <a:ext cx="4120764" cy="5828227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538" y="853406"/>
            <a:ext cx="4157755" cy="585466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4681896" y="1169883"/>
            <a:ext cx="2770094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dirty="0" smtClean="0"/>
              <a:t>Történeti kutatás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dirty="0" smtClean="0"/>
              <a:t>Előző fázisok adatainak feldolgozása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dirty="0" err="1" smtClean="0"/>
              <a:t>Fúrásos</a:t>
            </a:r>
            <a:r>
              <a:rPr lang="hu-HU" dirty="0" smtClean="0"/>
              <a:t> kutatás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dirty="0" smtClean="0"/>
              <a:t>Talaj és talajvíz minta-vétel, laboratóriumi elemzés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dirty="0" smtClean="0"/>
              <a:t>Talajgáz vizsgálat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dirty="0" smtClean="0"/>
              <a:t>Geofizikai mérések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dirty="0" smtClean="0"/>
              <a:t>Kockázatelemzés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dirty="0" smtClean="0"/>
              <a:t>Hidrodinamikai modell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dirty="0" smtClean="0"/>
              <a:t>Szennyeződéstranszport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dirty="0" smtClean="0"/>
              <a:t>Terepi tesztek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0765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334036" y="879553"/>
            <a:ext cx="3130061" cy="923836"/>
          </a:xfrm>
        </p:spPr>
        <p:txBody>
          <a:bodyPr>
            <a:normAutofit fontScale="90000"/>
          </a:bodyPr>
          <a:lstStyle/>
          <a:p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ktum 2"/>
          <p:cNvGraphicFramePr>
            <a:graphicFrameLocks noChangeAspect="1"/>
          </p:cNvGraphicFramePr>
          <p:nvPr>
            <p:extLst/>
          </p:nvPr>
        </p:nvGraphicFramePr>
        <p:xfrm>
          <a:off x="233521" y="880059"/>
          <a:ext cx="3638560" cy="51464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Acrobat Document" r:id="rId3" imgW="8020012" imgH="11344245" progId="AcroExch.Document.DC">
                  <p:embed/>
                </p:oleObj>
              </mc:Choice>
              <mc:Fallback>
                <p:oleObj name="Acrobat Document" r:id="rId3" imgW="8020012" imgH="11344245" progId="AcroExch.Document.DC">
                  <p:embed/>
                  <p:pic>
                    <p:nvPicPr>
                      <p:cNvPr id="3" name="Objektum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3521" y="880059"/>
                        <a:ext cx="3638560" cy="5146458"/>
                      </a:xfrm>
                      <a:prstGeom prst="rect">
                        <a:avLst/>
                      </a:prstGeom>
                      <a:ln w="19050"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um 8"/>
          <p:cNvGraphicFramePr>
            <a:graphicFrameLocks noChangeAspect="1"/>
          </p:cNvGraphicFramePr>
          <p:nvPr>
            <p:extLst/>
          </p:nvPr>
        </p:nvGraphicFramePr>
        <p:xfrm>
          <a:off x="8162741" y="879553"/>
          <a:ext cx="3638917" cy="51469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Acrobat Document" r:id="rId5" imgW="8020012" imgH="11344245" progId="AcroExch.Document.DC">
                  <p:embed/>
                </p:oleObj>
              </mc:Choice>
              <mc:Fallback>
                <p:oleObj name="Acrobat Document" r:id="rId5" imgW="8020012" imgH="11344245" progId="AcroExch.Document.DC">
                  <p:embed/>
                  <p:pic>
                    <p:nvPicPr>
                      <p:cNvPr id="9" name="Objektum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162741" y="879553"/>
                        <a:ext cx="3638917" cy="5146964"/>
                      </a:xfrm>
                      <a:prstGeom prst="rect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zövegdoboz 10"/>
          <p:cNvSpPr txBox="1"/>
          <p:nvPr/>
        </p:nvSpPr>
        <p:spPr>
          <a:xfrm>
            <a:off x="4177162" y="1720720"/>
            <a:ext cx="3685536" cy="175432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„D” Műszaki beavatkozással érintett </a:t>
            </a:r>
            <a:r>
              <a:rPr lang="hu-HU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terület  </a:t>
            </a:r>
            <a:r>
              <a:rPr lang="hu-HU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~ 7,33 ha   &gt;&gt;</a:t>
            </a:r>
            <a:r>
              <a:rPr lang="hu-HU" dirty="0">
                <a:latin typeface="+mj-lt"/>
                <a:cs typeface="Times New Roman" panose="02020603050405020304" pitchFamily="18" charset="0"/>
              </a:rPr>
              <a:t/>
            </a:r>
            <a:br>
              <a:rPr lang="hu-HU" dirty="0">
                <a:latin typeface="+mj-lt"/>
                <a:cs typeface="Times New Roman" panose="02020603050405020304" pitchFamily="18" charset="0"/>
              </a:rPr>
            </a:br>
            <a:r>
              <a:rPr lang="hu-HU" dirty="0">
                <a:latin typeface="+mj-lt"/>
                <a:cs typeface="Times New Roman" panose="02020603050405020304" pitchFamily="18" charset="0"/>
              </a:rPr>
              <a:t>- MMG </a:t>
            </a:r>
            <a:br>
              <a:rPr lang="hu-HU" dirty="0">
                <a:latin typeface="+mj-lt"/>
                <a:cs typeface="Times New Roman" panose="02020603050405020304" pitchFamily="18" charset="0"/>
              </a:rPr>
            </a:br>
            <a:r>
              <a:rPr lang="hu-HU" dirty="0">
                <a:latin typeface="+mj-lt"/>
                <a:cs typeface="Times New Roman" panose="02020603050405020304" pitchFamily="18" charset="0"/>
              </a:rPr>
              <a:t>- BHG</a:t>
            </a:r>
            <a:br>
              <a:rPr lang="hu-HU" dirty="0">
                <a:latin typeface="+mj-lt"/>
                <a:cs typeface="Times New Roman" panose="02020603050405020304" pitchFamily="18" charset="0"/>
              </a:rPr>
            </a:br>
            <a:r>
              <a:rPr lang="hu-HU" dirty="0">
                <a:latin typeface="+mj-lt"/>
                <a:cs typeface="Times New Roman" panose="02020603050405020304" pitchFamily="18" charset="0"/>
              </a:rPr>
              <a:t>-TOTÉV</a:t>
            </a:r>
            <a:br>
              <a:rPr lang="hu-HU" dirty="0">
                <a:latin typeface="+mj-lt"/>
                <a:cs typeface="Times New Roman" panose="02020603050405020304" pitchFamily="18" charset="0"/>
              </a:rPr>
            </a:br>
            <a:r>
              <a:rPr lang="hu-HU" dirty="0">
                <a:latin typeface="+mj-lt"/>
                <a:cs typeface="Times New Roman" panose="02020603050405020304" pitchFamily="18" charset="0"/>
              </a:rPr>
              <a:t>- Patyolat</a:t>
            </a:r>
            <a:endParaRPr lang="hu-HU" dirty="0">
              <a:latin typeface="+mj-lt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4182035" y="880059"/>
            <a:ext cx="3680663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„B” szennyezettséget meghaladó érintett terület </a:t>
            </a:r>
            <a:r>
              <a:rPr lang="hu-HU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&lt;&lt; </a:t>
            </a:r>
            <a:r>
              <a:rPr lang="hu-HU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~ 307 ha</a:t>
            </a:r>
            <a:endParaRPr lang="hu-HU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321457" y="92131"/>
            <a:ext cx="11568136" cy="688277"/>
          </a:xfrm>
          <a:prstGeom prst="rect">
            <a:avLst/>
          </a:prstGeom>
          <a:solidFill>
            <a:srgbClr val="FFFFFF">
              <a:alpha val="18039"/>
            </a:srgbClr>
          </a:solidFill>
        </p:spPr>
        <p:txBody>
          <a:bodyPr vert="horz" lIns="91440" tIns="45720" rIns="91440" bIns="45720" rtlCol="0" anchor="b">
            <a:noAutofit/>
          </a:bodyPr>
          <a:lstStyle>
            <a:defPPr>
              <a:defRPr lang="hu-HU"/>
            </a:defPPr>
            <a:lvl1pPr>
              <a:spcBef>
                <a:spcPct val="0"/>
              </a:spcBef>
              <a:buNone/>
              <a:defRPr sz="2400" cap="small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sz="3200" b="1" dirty="0" smtClean="0">
                <a:latin typeface="+mj-lt"/>
              </a:rPr>
              <a:t>Beavatkozás: 2020. 11. 27 – 2023. 09. 27.</a:t>
            </a:r>
            <a:endParaRPr lang="hu-HU" sz="3200" b="1" dirty="0">
              <a:latin typeface="+mj-lt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4191819" y="3669376"/>
            <a:ext cx="3685537" cy="233910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b="1" dirty="0" smtClean="0">
                <a:latin typeface="+mj-lt"/>
                <a:cs typeface="Times New Roman" panose="02020603050405020304" pitchFamily="18" charset="0"/>
              </a:rPr>
              <a:t>Beavatkozási módok:</a:t>
            </a:r>
            <a:endParaRPr lang="hu-HU" b="1" dirty="0">
              <a:latin typeface="+mj-lt"/>
              <a:cs typeface="Times New Roman" panose="02020603050405020304" pitchFamily="18" charset="0"/>
            </a:endParaRPr>
          </a:p>
          <a:p>
            <a:r>
              <a:rPr lang="hu-HU" sz="1600" dirty="0" smtClean="0">
                <a:latin typeface="+mj-lt"/>
                <a:cs typeface="Times New Roman" panose="02020603050405020304" pitchFamily="18" charset="0"/>
              </a:rPr>
              <a:t>Talaj:</a:t>
            </a:r>
          </a:p>
          <a:p>
            <a:r>
              <a:rPr lang="hu-HU" sz="1600" dirty="0" smtClean="0">
                <a:latin typeface="+mj-lt"/>
                <a:cs typeface="Times New Roman" panose="02020603050405020304" pitchFamily="18" charset="0"/>
              </a:rPr>
              <a:t>- Kitermeléses talajtisztítás</a:t>
            </a:r>
          </a:p>
          <a:p>
            <a:r>
              <a:rPr lang="hu-HU" sz="1600" dirty="0" smtClean="0">
                <a:latin typeface="+mj-lt"/>
                <a:cs typeface="Times New Roman" panose="02020603050405020304" pitchFamily="18" charset="0"/>
              </a:rPr>
              <a:t>- Mélykeveréses talajtisztítás</a:t>
            </a:r>
          </a:p>
          <a:p>
            <a:r>
              <a:rPr lang="hu-HU" sz="1600" dirty="0" smtClean="0">
                <a:latin typeface="+mj-lt"/>
                <a:cs typeface="Times New Roman" panose="02020603050405020304" pitchFamily="18" charset="0"/>
              </a:rPr>
              <a:t>Talajvíz:</a:t>
            </a:r>
          </a:p>
          <a:p>
            <a:r>
              <a:rPr lang="hu-HU" sz="1600" dirty="0" smtClean="0">
                <a:latin typeface="+mj-lt"/>
                <a:cs typeface="Times New Roman" panose="02020603050405020304" pitchFamily="18" charset="0"/>
              </a:rPr>
              <a:t>- Kitermeléses talajvíztisztítás</a:t>
            </a:r>
          </a:p>
          <a:p>
            <a:r>
              <a:rPr lang="hu-HU" sz="1600" dirty="0" smtClean="0">
                <a:latin typeface="+mj-lt"/>
                <a:cs typeface="Times New Roman" panose="02020603050405020304" pitchFamily="18" charset="0"/>
              </a:rPr>
              <a:t>- I</a:t>
            </a:r>
            <a:r>
              <a:rPr lang="hu-HU" sz="1600" dirty="0" smtClean="0">
                <a:latin typeface="+mj-lt"/>
                <a:cs typeface="Times New Roman" panose="02020603050405020304" pitchFamily="18" charset="0"/>
              </a:rPr>
              <a:t>njektálás</a:t>
            </a:r>
          </a:p>
          <a:p>
            <a:r>
              <a:rPr lang="hu-HU" sz="1600" dirty="0" smtClean="0">
                <a:latin typeface="+mj-lt"/>
                <a:cs typeface="Times New Roman" panose="02020603050405020304" pitchFamily="18" charset="0"/>
              </a:rPr>
              <a:t>- Mélykeveréses talajvíz tisztítás</a:t>
            </a:r>
          </a:p>
          <a:p>
            <a:r>
              <a:rPr lang="hu-HU" sz="1600" dirty="0" smtClean="0">
                <a:latin typeface="+mj-lt"/>
                <a:cs typeface="Times New Roman" panose="02020603050405020304" pitchFamily="18" charset="0"/>
              </a:rPr>
              <a:t>- Vízáteresztő reaktív gát (PRB)</a:t>
            </a:r>
            <a:endParaRPr lang="hu-HU" sz="16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Dia számának hely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E3B86-586F-4CC3-A340-6601228AF3BA}" type="slidenum">
              <a:rPr lang="hu-HU" b="1" smtClean="0">
                <a:solidFill>
                  <a:schemeClr val="bg1"/>
                </a:solidFill>
              </a:rPr>
              <a:t>12</a:t>
            </a:fld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4" name="Ellipszis 3"/>
          <p:cNvSpPr/>
          <p:nvPr/>
        </p:nvSpPr>
        <p:spPr>
          <a:xfrm>
            <a:off x="8639907" y="1647825"/>
            <a:ext cx="551718" cy="5502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Ellipszis 14"/>
          <p:cNvSpPr/>
          <p:nvPr/>
        </p:nvSpPr>
        <p:spPr>
          <a:xfrm>
            <a:off x="8589715" y="4191000"/>
            <a:ext cx="246369" cy="3692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Ellipszis 19"/>
          <p:cNvSpPr/>
          <p:nvPr/>
        </p:nvSpPr>
        <p:spPr>
          <a:xfrm>
            <a:off x="9144000" y="4604492"/>
            <a:ext cx="191986" cy="2532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Ellipszis 20"/>
          <p:cNvSpPr/>
          <p:nvPr/>
        </p:nvSpPr>
        <p:spPr>
          <a:xfrm>
            <a:off x="8328876" y="4715102"/>
            <a:ext cx="244355" cy="2476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9297316" y="1738285"/>
            <a:ext cx="742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MMG</a:t>
            </a:r>
          </a:p>
        </p:txBody>
      </p:sp>
      <p:sp>
        <p:nvSpPr>
          <p:cNvPr id="22" name="Szövegdoboz 21"/>
          <p:cNvSpPr txBox="1"/>
          <p:nvPr/>
        </p:nvSpPr>
        <p:spPr>
          <a:xfrm>
            <a:off x="8820150" y="4070244"/>
            <a:ext cx="742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BHG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9390918" y="4560278"/>
            <a:ext cx="926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TOTÉV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8573230" y="4988029"/>
            <a:ext cx="989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Patyolat </a:t>
            </a:r>
          </a:p>
        </p:txBody>
      </p:sp>
    </p:spTree>
    <p:extLst>
      <p:ext uri="{BB962C8B-B14F-4D97-AF65-F5344CB8AC3E}">
        <p14:creationId xmlns:p14="http://schemas.microsoft.com/office/powerpoint/2010/main" val="218741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zabadkézi sokszög: alakzat 37">
            <a:extLst>
              <a:ext uri="{FF2B5EF4-FFF2-40B4-BE49-F238E27FC236}">
                <a16:creationId xmlns:a16="http://schemas.microsoft.com/office/drawing/2014/main" id="{CF671BF7-166B-4A72-AA75-B0CA6A9F4B66}"/>
              </a:ext>
            </a:extLst>
          </p:cNvPr>
          <p:cNvSpPr/>
          <p:nvPr/>
        </p:nvSpPr>
        <p:spPr>
          <a:xfrm>
            <a:off x="4699000" y="2922208"/>
            <a:ext cx="7289915" cy="2856291"/>
          </a:xfrm>
          <a:custGeom>
            <a:avLst/>
            <a:gdLst>
              <a:gd name="connsiteX0" fmla="*/ 4838700 w 7289915"/>
              <a:gd name="connsiteY0" fmla="*/ 0 h 3086100"/>
              <a:gd name="connsiteX1" fmla="*/ 4838700 w 7289915"/>
              <a:gd name="connsiteY1" fmla="*/ 0 h 3086100"/>
              <a:gd name="connsiteX2" fmla="*/ 4826000 w 7289915"/>
              <a:gd name="connsiteY2" fmla="*/ 254000 h 3086100"/>
              <a:gd name="connsiteX3" fmla="*/ 4762500 w 7289915"/>
              <a:gd name="connsiteY3" fmla="*/ 279400 h 3086100"/>
              <a:gd name="connsiteX4" fmla="*/ 4711700 w 7289915"/>
              <a:gd name="connsiteY4" fmla="*/ 304800 h 3086100"/>
              <a:gd name="connsiteX5" fmla="*/ 4546600 w 7289915"/>
              <a:gd name="connsiteY5" fmla="*/ 419100 h 3086100"/>
              <a:gd name="connsiteX6" fmla="*/ 4470400 w 7289915"/>
              <a:gd name="connsiteY6" fmla="*/ 431800 h 3086100"/>
              <a:gd name="connsiteX7" fmla="*/ 4330700 w 7289915"/>
              <a:gd name="connsiteY7" fmla="*/ 508000 h 3086100"/>
              <a:gd name="connsiteX8" fmla="*/ 4292600 w 7289915"/>
              <a:gd name="connsiteY8" fmla="*/ 520700 h 3086100"/>
              <a:gd name="connsiteX9" fmla="*/ 4241800 w 7289915"/>
              <a:gd name="connsiteY9" fmla="*/ 558800 h 3086100"/>
              <a:gd name="connsiteX10" fmla="*/ 4127500 w 7289915"/>
              <a:gd name="connsiteY10" fmla="*/ 647700 h 3086100"/>
              <a:gd name="connsiteX11" fmla="*/ 3937000 w 7289915"/>
              <a:gd name="connsiteY11" fmla="*/ 736600 h 3086100"/>
              <a:gd name="connsiteX12" fmla="*/ 3759200 w 7289915"/>
              <a:gd name="connsiteY12" fmla="*/ 825500 h 3086100"/>
              <a:gd name="connsiteX13" fmla="*/ 3683000 w 7289915"/>
              <a:gd name="connsiteY13" fmla="*/ 863600 h 3086100"/>
              <a:gd name="connsiteX14" fmla="*/ 3543300 w 7289915"/>
              <a:gd name="connsiteY14" fmla="*/ 952500 h 3086100"/>
              <a:gd name="connsiteX15" fmla="*/ 3365500 w 7289915"/>
              <a:gd name="connsiteY15" fmla="*/ 1041400 h 3086100"/>
              <a:gd name="connsiteX16" fmla="*/ 3302000 w 7289915"/>
              <a:gd name="connsiteY16" fmla="*/ 1206500 h 3086100"/>
              <a:gd name="connsiteX17" fmla="*/ 3263900 w 7289915"/>
              <a:gd name="connsiteY17" fmla="*/ 1320800 h 3086100"/>
              <a:gd name="connsiteX18" fmla="*/ 3200400 w 7289915"/>
              <a:gd name="connsiteY18" fmla="*/ 1333500 h 3086100"/>
              <a:gd name="connsiteX19" fmla="*/ 2755900 w 7289915"/>
              <a:gd name="connsiteY19" fmla="*/ 1397000 h 3086100"/>
              <a:gd name="connsiteX20" fmla="*/ 2616200 w 7289915"/>
              <a:gd name="connsiteY20" fmla="*/ 1473200 h 3086100"/>
              <a:gd name="connsiteX21" fmla="*/ 2501900 w 7289915"/>
              <a:gd name="connsiteY21" fmla="*/ 1574800 h 3086100"/>
              <a:gd name="connsiteX22" fmla="*/ 2413000 w 7289915"/>
              <a:gd name="connsiteY22" fmla="*/ 1600200 h 3086100"/>
              <a:gd name="connsiteX23" fmla="*/ 2209800 w 7289915"/>
              <a:gd name="connsiteY23" fmla="*/ 1790700 h 3086100"/>
              <a:gd name="connsiteX24" fmla="*/ 2209800 w 7289915"/>
              <a:gd name="connsiteY24" fmla="*/ 1790700 h 3086100"/>
              <a:gd name="connsiteX25" fmla="*/ 2044700 w 7289915"/>
              <a:gd name="connsiteY25" fmla="*/ 1879600 h 3086100"/>
              <a:gd name="connsiteX26" fmla="*/ 1841500 w 7289915"/>
              <a:gd name="connsiteY26" fmla="*/ 1968500 h 3086100"/>
              <a:gd name="connsiteX27" fmla="*/ 1727200 w 7289915"/>
              <a:gd name="connsiteY27" fmla="*/ 2032000 h 3086100"/>
              <a:gd name="connsiteX28" fmla="*/ 1612900 w 7289915"/>
              <a:gd name="connsiteY28" fmla="*/ 2070100 h 3086100"/>
              <a:gd name="connsiteX29" fmla="*/ 1511300 w 7289915"/>
              <a:gd name="connsiteY29" fmla="*/ 2082800 h 3086100"/>
              <a:gd name="connsiteX30" fmla="*/ 1308100 w 7289915"/>
              <a:gd name="connsiteY30" fmla="*/ 2133600 h 3086100"/>
              <a:gd name="connsiteX31" fmla="*/ 1244600 w 7289915"/>
              <a:gd name="connsiteY31" fmla="*/ 2146300 h 3086100"/>
              <a:gd name="connsiteX32" fmla="*/ 1143000 w 7289915"/>
              <a:gd name="connsiteY32" fmla="*/ 2171700 h 3086100"/>
              <a:gd name="connsiteX33" fmla="*/ 889000 w 7289915"/>
              <a:gd name="connsiteY33" fmla="*/ 2235200 h 3086100"/>
              <a:gd name="connsiteX34" fmla="*/ 800100 w 7289915"/>
              <a:gd name="connsiteY34" fmla="*/ 2349500 h 3086100"/>
              <a:gd name="connsiteX35" fmla="*/ 736600 w 7289915"/>
              <a:gd name="connsiteY35" fmla="*/ 2451100 h 3086100"/>
              <a:gd name="connsiteX36" fmla="*/ 711200 w 7289915"/>
              <a:gd name="connsiteY36" fmla="*/ 2578100 h 3086100"/>
              <a:gd name="connsiteX37" fmla="*/ 698500 w 7289915"/>
              <a:gd name="connsiteY37" fmla="*/ 2616200 h 3086100"/>
              <a:gd name="connsiteX38" fmla="*/ 508000 w 7289915"/>
              <a:gd name="connsiteY38" fmla="*/ 2692400 h 3086100"/>
              <a:gd name="connsiteX39" fmla="*/ 406400 w 7289915"/>
              <a:gd name="connsiteY39" fmla="*/ 2743200 h 3086100"/>
              <a:gd name="connsiteX40" fmla="*/ 342900 w 7289915"/>
              <a:gd name="connsiteY40" fmla="*/ 2768600 h 3086100"/>
              <a:gd name="connsiteX41" fmla="*/ 266700 w 7289915"/>
              <a:gd name="connsiteY41" fmla="*/ 2844800 h 3086100"/>
              <a:gd name="connsiteX42" fmla="*/ 165100 w 7289915"/>
              <a:gd name="connsiteY42" fmla="*/ 2933700 h 3086100"/>
              <a:gd name="connsiteX43" fmla="*/ 139700 w 7289915"/>
              <a:gd name="connsiteY43" fmla="*/ 2971800 h 3086100"/>
              <a:gd name="connsiteX44" fmla="*/ 38100 w 7289915"/>
              <a:gd name="connsiteY44" fmla="*/ 3009900 h 3086100"/>
              <a:gd name="connsiteX45" fmla="*/ 0 w 7289915"/>
              <a:gd name="connsiteY45" fmla="*/ 3035300 h 3086100"/>
              <a:gd name="connsiteX46" fmla="*/ 241300 w 7289915"/>
              <a:gd name="connsiteY46" fmla="*/ 3073400 h 3086100"/>
              <a:gd name="connsiteX47" fmla="*/ 457200 w 7289915"/>
              <a:gd name="connsiteY47" fmla="*/ 3086100 h 3086100"/>
              <a:gd name="connsiteX48" fmla="*/ 825500 w 7289915"/>
              <a:gd name="connsiteY48" fmla="*/ 2984500 h 3086100"/>
              <a:gd name="connsiteX49" fmla="*/ 850900 w 7289915"/>
              <a:gd name="connsiteY49" fmla="*/ 2946400 h 3086100"/>
              <a:gd name="connsiteX50" fmla="*/ 990600 w 7289915"/>
              <a:gd name="connsiteY50" fmla="*/ 2971800 h 3086100"/>
              <a:gd name="connsiteX51" fmla="*/ 1054100 w 7289915"/>
              <a:gd name="connsiteY51" fmla="*/ 2984500 h 3086100"/>
              <a:gd name="connsiteX52" fmla="*/ 1117600 w 7289915"/>
              <a:gd name="connsiteY52" fmla="*/ 3009900 h 3086100"/>
              <a:gd name="connsiteX53" fmla="*/ 1993900 w 7289915"/>
              <a:gd name="connsiteY53" fmla="*/ 3035300 h 3086100"/>
              <a:gd name="connsiteX54" fmla="*/ 2603500 w 7289915"/>
              <a:gd name="connsiteY54" fmla="*/ 3022600 h 3086100"/>
              <a:gd name="connsiteX55" fmla="*/ 3479800 w 7289915"/>
              <a:gd name="connsiteY55" fmla="*/ 2959100 h 3086100"/>
              <a:gd name="connsiteX56" fmla="*/ 4635500 w 7289915"/>
              <a:gd name="connsiteY56" fmla="*/ 2959100 h 3086100"/>
              <a:gd name="connsiteX57" fmla="*/ 5461000 w 7289915"/>
              <a:gd name="connsiteY57" fmla="*/ 2971800 h 3086100"/>
              <a:gd name="connsiteX58" fmla="*/ 6159500 w 7289915"/>
              <a:gd name="connsiteY58" fmla="*/ 2984500 h 3086100"/>
              <a:gd name="connsiteX59" fmla="*/ 6210300 w 7289915"/>
              <a:gd name="connsiteY59" fmla="*/ 2971800 h 3086100"/>
              <a:gd name="connsiteX60" fmla="*/ 6299200 w 7289915"/>
              <a:gd name="connsiteY60" fmla="*/ 2946400 h 3086100"/>
              <a:gd name="connsiteX61" fmla="*/ 6477000 w 7289915"/>
              <a:gd name="connsiteY61" fmla="*/ 2933700 h 3086100"/>
              <a:gd name="connsiteX62" fmla="*/ 7086600 w 7289915"/>
              <a:gd name="connsiteY62" fmla="*/ 2882900 h 3086100"/>
              <a:gd name="connsiteX63" fmla="*/ 7137400 w 7289915"/>
              <a:gd name="connsiteY63" fmla="*/ 2870200 h 3086100"/>
              <a:gd name="connsiteX64" fmla="*/ 7200900 w 7289915"/>
              <a:gd name="connsiteY64" fmla="*/ 2857500 h 3086100"/>
              <a:gd name="connsiteX65" fmla="*/ 7277100 w 7289915"/>
              <a:gd name="connsiteY65" fmla="*/ 2819400 h 3086100"/>
              <a:gd name="connsiteX66" fmla="*/ 7289800 w 7289915"/>
              <a:gd name="connsiteY66" fmla="*/ 2743200 h 3086100"/>
              <a:gd name="connsiteX67" fmla="*/ 7264400 w 7289915"/>
              <a:gd name="connsiteY67" fmla="*/ 2565400 h 3086100"/>
              <a:gd name="connsiteX68" fmla="*/ 7150100 w 7289915"/>
              <a:gd name="connsiteY68" fmla="*/ 2463800 h 3086100"/>
              <a:gd name="connsiteX69" fmla="*/ 7086600 w 7289915"/>
              <a:gd name="connsiteY69" fmla="*/ 2387600 h 3086100"/>
              <a:gd name="connsiteX70" fmla="*/ 7061200 w 7289915"/>
              <a:gd name="connsiteY70" fmla="*/ 2209800 h 3086100"/>
              <a:gd name="connsiteX71" fmla="*/ 7035800 w 7289915"/>
              <a:gd name="connsiteY71" fmla="*/ 2171700 h 3086100"/>
              <a:gd name="connsiteX72" fmla="*/ 7023100 w 7289915"/>
              <a:gd name="connsiteY72" fmla="*/ 2133600 h 3086100"/>
              <a:gd name="connsiteX73" fmla="*/ 6959600 w 7289915"/>
              <a:gd name="connsiteY73" fmla="*/ 1981200 h 3086100"/>
              <a:gd name="connsiteX74" fmla="*/ 6883400 w 7289915"/>
              <a:gd name="connsiteY74" fmla="*/ 1879600 h 3086100"/>
              <a:gd name="connsiteX75" fmla="*/ 6832600 w 7289915"/>
              <a:gd name="connsiteY75" fmla="*/ 1816100 h 3086100"/>
              <a:gd name="connsiteX76" fmla="*/ 6794500 w 7289915"/>
              <a:gd name="connsiteY76" fmla="*/ 1790700 h 3086100"/>
              <a:gd name="connsiteX77" fmla="*/ 6756400 w 7289915"/>
              <a:gd name="connsiteY77" fmla="*/ 1739900 h 3086100"/>
              <a:gd name="connsiteX78" fmla="*/ 6642100 w 7289915"/>
              <a:gd name="connsiteY78" fmla="*/ 1676400 h 3086100"/>
              <a:gd name="connsiteX79" fmla="*/ 6591300 w 7289915"/>
              <a:gd name="connsiteY79" fmla="*/ 1612900 h 3086100"/>
              <a:gd name="connsiteX80" fmla="*/ 6578600 w 7289915"/>
              <a:gd name="connsiteY80" fmla="*/ 1536700 h 3086100"/>
              <a:gd name="connsiteX81" fmla="*/ 6515100 w 7289915"/>
              <a:gd name="connsiteY81" fmla="*/ 1041400 h 3086100"/>
              <a:gd name="connsiteX82" fmla="*/ 6362700 w 7289915"/>
              <a:gd name="connsiteY82" fmla="*/ 914400 h 3086100"/>
              <a:gd name="connsiteX83" fmla="*/ 6248400 w 7289915"/>
              <a:gd name="connsiteY83" fmla="*/ 787400 h 3086100"/>
              <a:gd name="connsiteX84" fmla="*/ 6159500 w 7289915"/>
              <a:gd name="connsiteY84" fmla="*/ 635000 h 3086100"/>
              <a:gd name="connsiteX85" fmla="*/ 6121400 w 7289915"/>
              <a:gd name="connsiteY85" fmla="*/ 584200 h 3086100"/>
              <a:gd name="connsiteX86" fmla="*/ 6083300 w 7289915"/>
              <a:gd name="connsiteY86" fmla="*/ 444500 h 3086100"/>
              <a:gd name="connsiteX87" fmla="*/ 6032500 w 7289915"/>
              <a:gd name="connsiteY87" fmla="*/ 342900 h 3086100"/>
              <a:gd name="connsiteX88" fmla="*/ 6045200 w 7289915"/>
              <a:gd name="connsiteY88" fmla="*/ 127000 h 3086100"/>
              <a:gd name="connsiteX89" fmla="*/ 6007100 w 7289915"/>
              <a:gd name="connsiteY89" fmla="*/ 25400 h 3086100"/>
              <a:gd name="connsiteX90" fmla="*/ 6007100 w 7289915"/>
              <a:gd name="connsiteY90" fmla="*/ 12700 h 3086100"/>
              <a:gd name="connsiteX91" fmla="*/ 4838700 w 7289915"/>
              <a:gd name="connsiteY91" fmla="*/ 0 h 30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7289915" h="3086100">
                <a:moveTo>
                  <a:pt x="4838700" y="0"/>
                </a:moveTo>
                <a:lnTo>
                  <a:pt x="4838700" y="0"/>
                </a:lnTo>
                <a:cubicBezTo>
                  <a:pt x="4834467" y="84667"/>
                  <a:pt x="4848305" y="172215"/>
                  <a:pt x="4826000" y="254000"/>
                </a:cubicBezTo>
                <a:cubicBezTo>
                  <a:pt x="4820002" y="275994"/>
                  <a:pt x="4783332" y="270141"/>
                  <a:pt x="4762500" y="279400"/>
                </a:cubicBezTo>
                <a:cubicBezTo>
                  <a:pt x="4745200" y="287089"/>
                  <a:pt x="4727754" y="294766"/>
                  <a:pt x="4711700" y="304800"/>
                </a:cubicBezTo>
                <a:cubicBezTo>
                  <a:pt x="4666942" y="332774"/>
                  <a:pt x="4586193" y="412501"/>
                  <a:pt x="4546600" y="419100"/>
                </a:cubicBezTo>
                <a:lnTo>
                  <a:pt x="4470400" y="431800"/>
                </a:lnTo>
                <a:cubicBezTo>
                  <a:pt x="4424025" y="462717"/>
                  <a:pt x="4388326" y="488791"/>
                  <a:pt x="4330700" y="508000"/>
                </a:cubicBezTo>
                <a:lnTo>
                  <a:pt x="4292600" y="520700"/>
                </a:lnTo>
                <a:cubicBezTo>
                  <a:pt x="4275667" y="533400"/>
                  <a:pt x="4258328" y="545577"/>
                  <a:pt x="4241800" y="558800"/>
                </a:cubicBezTo>
                <a:cubicBezTo>
                  <a:pt x="4223062" y="573790"/>
                  <a:pt x="4161170" y="630865"/>
                  <a:pt x="4127500" y="647700"/>
                </a:cubicBezTo>
                <a:cubicBezTo>
                  <a:pt x="4064824" y="679038"/>
                  <a:pt x="3999676" y="705262"/>
                  <a:pt x="3937000" y="736600"/>
                </a:cubicBezTo>
                <a:lnTo>
                  <a:pt x="3759200" y="825500"/>
                </a:lnTo>
                <a:lnTo>
                  <a:pt x="3683000" y="863600"/>
                </a:lnTo>
                <a:cubicBezTo>
                  <a:pt x="3595362" y="973147"/>
                  <a:pt x="3678257" y="894661"/>
                  <a:pt x="3543300" y="952500"/>
                </a:cubicBezTo>
                <a:cubicBezTo>
                  <a:pt x="3482395" y="978602"/>
                  <a:pt x="3365500" y="1041400"/>
                  <a:pt x="3365500" y="1041400"/>
                </a:cubicBezTo>
                <a:cubicBezTo>
                  <a:pt x="3305969" y="1160462"/>
                  <a:pt x="3343502" y="1073694"/>
                  <a:pt x="3302000" y="1206500"/>
                </a:cubicBezTo>
                <a:cubicBezTo>
                  <a:pt x="3290021" y="1244833"/>
                  <a:pt x="3288988" y="1289440"/>
                  <a:pt x="3263900" y="1320800"/>
                </a:cubicBezTo>
                <a:cubicBezTo>
                  <a:pt x="3250415" y="1337656"/>
                  <a:pt x="3221747" y="1330298"/>
                  <a:pt x="3200400" y="1333500"/>
                </a:cubicBezTo>
                <a:lnTo>
                  <a:pt x="2755900" y="1397000"/>
                </a:lnTo>
                <a:cubicBezTo>
                  <a:pt x="2726982" y="1411459"/>
                  <a:pt x="2651002" y="1444198"/>
                  <a:pt x="2616200" y="1473200"/>
                </a:cubicBezTo>
                <a:cubicBezTo>
                  <a:pt x="2568859" y="1512650"/>
                  <a:pt x="2565870" y="1540355"/>
                  <a:pt x="2501900" y="1574800"/>
                </a:cubicBezTo>
                <a:cubicBezTo>
                  <a:pt x="2474765" y="1589411"/>
                  <a:pt x="2442633" y="1591733"/>
                  <a:pt x="2413000" y="1600200"/>
                </a:cubicBezTo>
                <a:cubicBezTo>
                  <a:pt x="2258539" y="1703174"/>
                  <a:pt x="2326813" y="1640255"/>
                  <a:pt x="2209800" y="1790700"/>
                </a:cubicBezTo>
                <a:lnTo>
                  <a:pt x="2209800" y="1790700"/>
                </a:lnTo>
                <a:cubicBezTo>
                  <a:pt x="2097811" y="1874692"/>
                  <a:pt x="2233170" y="1779083"/>
                  <a:pt x="2044700" y="1879600"/>
                </a:cubicBezTo>
                <a:cubicBezTo>
                  <a:pt x="1867169" y="1974283"/>
                  <a:pt x="2091206" y="1893588"/>
                  <a:pt x="1841500" y="1968500"/>
                </a:cubicBezTo>
                <a:cubicBezTo>
                  <a:pt x="1797882" y="1997579"/>
                  <a:pt x="1783358" y="2009537"/>
                  <a:pt x="1727200" y="2032000"/>
                </a:cubicBezTo>
                <a:cubicBezTo>
                  <a:pt x="1689912" y="2046915"/>
                  <a:pt x="1652751" y="2065119"/>
                  <a:pt x="1612900" y="2070100"/>
                </a:cubicBezTo>
                <a:cubicBezTo>
                  <a:pt x="1579033" y="2074333"/>
                  <a:pt x="1544966" y="2077189"/>
                  <a:pt x="1511300" y="2082800"/>
                </a:cubicBezTo>
                <a:cubicBezTo>
                  <a:pt x="1298264" y="2118306"/>
                  <a:pt x="1462332" y="2091537"/>
                  <a:pt x="1308100" y="2133600"/>
                </a:cubicBezTo>
                <a:cubicBezTo>
                  <a:pt x="1287275" y="2139280"/>
                  <a:pt x="1265633" y="2141446"/>
                  <a:pt x="1244600" y="2146300"/>
                </a:cubicBezTo>
                <a:cubicBezTo>
                  <a:pt x="1210585" y="2154150"/>
                  <a:pt x="1177112" y="2164284"/>
                  <a:pt x="1143000" y="2171700"/>
                </a:cubicBezTo>
                <a:cubicBezTo>
                  <a:pt x="909874" y="2222380"/>
                  <a:pt x="1019762" y="2182895"/>
                  <a:pt x="889000" y="2235200"/>
                </a:cubicBezTo>
                <a:lnTo>
                  <a:pt x="800100" y="2349500"/>
                </a:lnTo>
                <a:cubicBezTo>
                  <a:pt x="770862" y="2387509"/>
                  <a:pt x="753379" y="2406355"/>
                  <a:pt x="736600" y="2451100"/>
                </a:cubicBezTo>
                <a:cubicBezTo>
                  <a:pt x="722798" y="2487904"/>
                  <a:pt x="719181" y="2542185"/>
                  <a:pt x="711200" y="2578100"/>
                </a:cubicBezTo>
                <a:cubicBezTo>
                  <a:pt x="708296" y="2591168"/>
                  <a:pt x="707070" y="2605916"/>
                  <a:pt x="698500" y="2616200"/>
                </a:cubicBezTo>
                <a:cubicBezTo>
                  <a:pt x="649391" y="2675131"/>
                  <a:pt x="576211" y="2667270"/>
                  <a:pt x="508000" y="2692400"/>
                </a:cubicBezTo>
                <a:cubicBezTo>
                  <a:pt x="472470" y="2705490"/>
                  <a:pt x="440779" y="2727333"/>
                  <a:pt x="406400" y="2743200"/>
                </a:cubicBezTo>
                <a:cubicBezTo>
                  <a:pt x="385701" y="2752753"/>
                  <a:pt x="364067" y="2760133"/>
                  <a:pt x="342900" y="2768600"/>
                </a:cubicBezTo>
                <a:cubicBezTo>
                  <a:pt x="317500" y="2794000"/>
                  <a:pt x="293023" y="2820357"/>
                  <a:pt x="266700" y="2844800"/>
                </a:cubicBezTo>
                <a:cubicBezTo>
                  <a:pt x="233724" y="2875421"/>
                  <a:pt x="196920" y="2901880"/>
                  <a:pt x="165100" y="2933700"/>
                </a:cubicBezTo>
                <a:cubicBezTo>
                  <a:pt x="154307" y="2944493"/>
                  <a:pt x="152788" y="2963947"/>
                  <a:pt x="139700" y="2971800"/>
                </a:cubicBezTo>
                <a:cubicBezTo>
                  <a:pt x="108685" y="2990409"/>
                  <a:pt x="71028" y="2994933"/>
                  <a:pt x="38100" y="3009900"/>
                </a:cubicBezTo>
                <a:cubicBezTo>
                  <a:pt x="24205" y="3016216"/>
                  <a:pt x="12700" y="3026833"/>
                  <a:pt x="0" y="3035300"/>
                </a:cubicBezTo>
                <a:cubicBezTo>
                  <a:pt x="82225" y="3050250"/>
                  <a:pt x="158396" y="3066768"/>
                  <a:pt x="241300" y="3073400"/>
                </a:cubicBezTo>
                <a:cubicBezTo>
                  <a:pt x="313161" y="3079149"/>
                  <a:pt x="385233" y="3081867"/>
                  <a:pt x="457200" y="3086100"/>
                </a:cubicBezTo>
                <a:cubicBezTo>
                  <a:pt x="605881" y="3059067"/>
                  <a:pt x="713651" y="3071494"/>
                  <a:pt x="825500" y="2984500"/>
                </a:cubicBezTo>
                <a:cubicBezTo>
                  <a:pt x="837548" y="2975129"/>
                  <a:pt x="842433" y="2959100"/>
                  <a:pt x="850900" y="2946400"/>
                </a:cubicBezTo>
                <a:lnTo>
                  <a:pt x="990600" y="2971800"/>
                </a:lnTo>
                <a:cubicBezTo>
                  <a:pt x="1011816" y="2975778"/>
                  <a:pt x="1033425" y="2978297"/>
                  <a:pt x="1054100" y="2984500"/>
                </a:cubicBezTo>
                <a:cubicBezTo>
                  <a:pt x="1075936" y="2991051"/>
                  <a:pt x="1094836" y="3008670"/>
                  <a:pt x="1117600" y="3009900"/>
                </a:cubicBezTo>
                <a:cubicBezTo>
                  <a:pt x="1409397" y="3025673"/>
                  <a:pt x="1701800" y="3026833"/>
                  <a:pt x="1993900" y="3035300"/>
                </a:cubicBezTo>
                <a:lnTo>
                  <a:pt x="2603500" y="3022600"/>
                </a:lnTo>
                <a:cubicBezTo>
                  <a:pt x="3368492" y="3000949"/>
                  <a:pt x="3106977" y="3060779"/>
                  <a:pt x="3479800" y="2959100"/>
                </a:cubicBezTo>
                <a:cubicBezTo>
                  <a:pt x="4573851" y="2988669"/>
                  <a:pt x="3215793" y="2959100"/>
                  <a:pt x="4635500" y="2959100"/>
                </a:cubicBezTo>
                <a:cubicBezTo>
                  <a:pt x="4910699" y="2959100"/>
                  <a:pt x="5185833" y="2967567"/>
                  <a:pt x="5461000" y="2971800"/>
                </a:cubicBezTo>
                <a:cubicBezTo>
                  <a:pt x="5730118" y="3061506"/>
                  <a:pt x="5540741" y="3007849"/>
                  <a:pt x="6159500" y="2984500"/>
                </a:cubicBezTo>
                <a:cubicBezTo>
                  <a:pt x="6176942" y="2983842"/>
                  <a:pt x="6193461" y="2976393"/>
                  <a:pt x="6210300" y="2971800"/>
                </a:cubicBezTo>
                <a:cubicBezTo>
                  <a:pt x="6240033" y="2963691"/>
                  <a:pt x="6268691" y="2950758"/>
                  <a:pt x="6299200" y="2946400"/>
                </a:cubicBezTo>
                <a:cubicBezTo>
                  <a:pt x="6358020" y="2937997"/>
                  <a:pt x="6417775" y="2938476"/>
                  <a:pt x="6477000" y="2933700"/>
                </a:cubicBezTo>
                <a:lnTo>
                  <a:pt x="7086600" y="2882900"/>
                </a:lnTo>
                <a:cubicBezTo>
                  <a:pt x="7103533" y="2878667"/>
                  <a:pt x="7120361" y="2873986"/>
                  <a:pt x="7137400" y="2870200"/>
                </a:cubicBezTo>
                <a:cubicBezTo>
                  <a:pt x="7158472" y="2865517"/>
                  <a:pt x="7180614" y="2864877"/>
                  <a:pt x="7200900" y="2857500"/>
                </a:cubicBezTo>
                <a:cubicBezTo>
                  <a:pt x="7227588" y="2847795"/>
                  <a:pt x="7251700" y="2832100"/>
                  <a:pt x="7277100" y="2819400"/>
                </a:cubicBezTo>
                <a:cubicBezTo>
                  <a:pt x="7281333" y="2794000"/>
                  <a:pt x="7291086" y="2768918"/>
                  <a:pt x="7289800" y="2743200"/>
                </a:cubicBezTo>
                <a:cubicBezTo>
                  <a:pt x="7286810" y="2683406"/>
                  <a:pt x="7282428" y="2622489"/>
                  <a:pt x="7264400" y="2565400"/>
                </a:cubicBezTo>
                <a:cubicBezTo>
                  <a:pt x="7241567" y="2493097"/>
                  <a:pt x="7197333" y="2506310"/>
                  <a:pt x="7150100" y="2463800"/>
                </a:cubicBezTo>
                <a:cubicBezTo>
                  <a:pt x="7125524" y="2441682"/>
                  <a:pt x="7107767" y="2413000"/>
                  <a:pt x="7086600" y="2387600"/>
                </a:cubicBezTo>
                <a:cubicBezTo>
                  <a:pt x="7078133" y="2328333"/>
                  <a:pt x="7074912" y="2268077"/>
                  <a:pt x="7061200" y="2209800"/>
                </a:cubicBezTo>
                <a:cubicBezTo>
                  <a:pt x="7057704" y="2194942"/>
                  <a:pt x="7042626" y="2185352"/>
                  <a:pt x="7035800" y="2171700"/>
                </a:cubicBezTo>
                <a:cubicBezTo>
                  <a:pt x="7029813" y="2159726"/>
                  <a:pt x="7028072" y="2146029"/>
                  <a:pt x="7023100" y="2133600"/>
                </a:cubicBezTo>
                <a:cubicBezTo>
                  <a:pt x="7002661" y="2082503"/>
                  <a:pt x="6987914" y="2028391"/>
                  <a:pt x="6959600" y="1981200"/>
                </a:cubicBezTo>
                <a:cubicBezTo>
                  <a:pt x="6891436" y="1867593"/>
                  <a:pt x="6954106" y="1960407"/>
                  <a:pt x="6883400" y="1879600"/>
                </a:cubicBezTo>
                <a:cubicBezTo>
                  <a:pt x="6865550" y="1859200"/>
                  <a:pt x="6851767" y="1835267"/>
                  <a:pt x="6832600" y="1816100"/>
                </a:cubicBezTo>
                <a:cubicBezTo>
                  <a:pt x="6821807" y="1805307"/>
                  <a:pt x="6805293" y="1801493"/>
                  <a:pt x="6794500" y="1790700"/>
                </a:cubicBezTo>
                <a:cubicBezTo>
                  <a:pt x="6779533" y="1775733"/>
                  <a:pt x="6773333" y="1752600"/>
                  <a:pt x="6756400" y="1739900"/>
                </a:cubicBezTo>
                <a:cubicBezTo>
                  <a:pt x="6721532" y="1713749"/>
                  <a:pt x="6680200" y="1697567"/>
                  <a:pt x="6642100" y="1676400"/>
                </a:cubicBezTo>
                <a:cubicBezTo>
                  <a:pt x="6625167" y="1655233"/>
                  <a:pt x="6602517" y="1637577"/>
                  <a:pt x="6591300" y="1612900"/>
                </a:cubicBezTo>
                <a:cubicBezTo>
                  <a:pt x="6580644" y="1589458"/>
                  <a:pt x="6582003" y="1562224"/>
                  <a:pt x="6578600" y="1536700"/>
                </a:cubicBezTo>
                <a:cubicBezTo>
                  <a:pt x="6556601" y="1371709"/>
                  <a:pt x="6541845" y="1205689"/>
                  <a:pt x="6515100" y="1041400"/>
                </a:cubicBezTo>
                <a:cubicBezTo>
                  <a:pt x="6502220" y="962281"/>
                  <a:pt x="6415712" y="959042"/>
                  <a:pt x="6362700" y="914400"/>
                </a:cubicBezTo>
                <a:cubicBezTo>
                  <a:pt x="6319135" y="877714"/>
                  <a:pt x="6281899" y="833460"/>
                  <a:pt x="6248400" y="787400"/>
                </a:cubicBezTo>
                <a:cubicBezTo>
                  <a:pt x="6213809" y="739837"/>
                  <a:pt x="6190670" y="684872"/>
                  <a:pt x="6159500" y="635000"/>
                </a:cubicBezTo>
                <a:cubicBezTo>
                  <a:pt x="6148282" y="617051"/>
                  <a:pt x="6134100" y="601133"/>
                  <a:pt x="6121400" y="584200"/>
                </a:cubicBezTo>
                <a:cubicBezTo>
                  <a:pt x="6120266" y="579665"/>
                  <a:pt x="6096488" y="473515"/>
                  <a:pt x="6083300" y="444500"/>
                </a:cubicBezTo>
                <a:cubicBezTo>
                  <a:pt x="6067632" y="410030"/>
                  <a:pt x="6032500" y="342900"/>
                  <a:pt x="6032500" y="342900"/>
                </a:cubicBezTo>
                <a:cubicBezTo>
                  <a:pt x="6036733" y="270933"/>
                  <a:pt x="6050949" y="198861"/>
                  <a:pt x="6045200" y="127000"/>
                </a:cubicBezTo>
                <a:cubicBezTo>
                  <a:pt x="6042316" y="90946"/>
                  <a:pt x="6018538" y="59714"/>
                  <a:pt x="6007100" y="25400"/>
                </a:cubicBezTo>
                <a:cubicBezTo>
                  <a:pt x="6005761" y="21384"/>
                  <a:pt x="6007100" y="16933"/>
                  <a:pt x="6007100" y="12700"/>
                </a:cubicBezTo>
                <a:lnTo>
                  <a:pt x="4838700" y="0"/>
                </a:lnTo>
                <a:close/>
              </a:path>
            </a:pathLst>
          </a:custGeom>
          <a:solidFill>
            <a:srgbClr val="FF66FF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b="1" dirty="0">
                <a:solidFill>
                  <a:schemeClr val="bg1"/>
                </a:solidFill>
              </a:rPr>
              <a:t>2020. 08. 07.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038600" y="6425629"/>
            <a:ext cx="4114800" cy="365125"/>
          </a:xfrm>
        </p:spPr>
        <p:txBody>
          <a:bodyPr/>
          <a:lstStyle/>
          <a:p>
            <a:r>
              <a:rPr lang="hu-HU" b="1" dirty="0">
                <a:solidFill>
                  <a:schemeClr val="bg1"/>
                </a:solidFill>
              </a:rPr>
              <a:t>Békés </a:t>
            </a:r>
            <a:r>
              <a:rPr lang="hu-HU" b="1" dirty="0" err="1">
                <a:solidFill>
                  <a:schemeClr val="bg1"/>
                </a:solidFill>
              </a:rPr>
              <a:t>Drén</a:t>
            </a:r>
            <a:r>
              <a:rPr lang="hu-HU" b="1" dirty="0">
                <a:solidFill>
                  <a:schemeClr val="bg1"/>
                </a:solidFill>
              </a:rPr>
              <a:t> Kft. Szekszárd Lőtéri vízbázis kármentesítése 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347472" y="778985"/>
            <a:ext cx="40003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MIP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Membran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Interface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Probe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Membrán felületi szondázás)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In-situ mérés!</a:t>
            </a:r>
          </a:p>
          <a:p>
            <a:pPr marL="285750" indent="-285750">
              <a:buFontTx/>
              <a:buChar char="-"/>
            </a:pPr>
            <a:r>
              <a:rPr lang="hu-HU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Kvalitatív - Félkvantitatív mérés</a:t>
            </a:r>
          </a:p>
          <a:p>
            <a:pPr marL="285750" indent="-285750">
              <a:buFontTx/>
              <a:buChar char="-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Gázkromatográf (GC) segítségével választják szét a szennyezőanyagokat és 3 detektor érzékeli valós időben a komponenseket</a:t>
            </a:r>
          </a:p>
          <a:p>
            <a:pPr marL="285750" indent="-285750">
              <a:buFontTx/>
              <a:buChar char="-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120°C-ra fűtött fej, H</a:t>
            </a:r>
            <a:r>
              <a:rPr lang="hu-HU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vivőgáz</a:t>
            </a:r>
          </a:p>
          <a:p>
            <a:pPr marL="285750" indent="-285750">
              <a:buFontTx/>
              <a:buChar char="-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Folyamatos adatrögzítés</a:t>
            </a:r>
          </a:p>
        </p:txBody>
      </p:sp>
      <p:sp>
        <p:nvSpPr>
          <p:cNvPr id="18" name="Cím 1">
            <a:extLst>
              <a:ext uri="{FF2B5EF4-FFF2-40B4-BE49-F238E27FC236}">
                <a16:creationId xmlns:a16="http://schemas.microsoft.com/office/drawing/2014/main" id="{72D6C118-52AA-43BC-AAAA-7887F7FDFA93}"/>
              </a:ext>
            </a:extLst>
          </p:cNvPr>
          <p:cNvSpPr txBox="1">
            <a:spLocks/>
          </p:cNvSpPr>
          <p:nvPr/>
        </p:nvSpPr>
        <p:spPr>
          <a:xfrm>
            <a:off x="347472" y="-80440"/>
            <a:ext cx="11641443" cy="846424"/>
          </a:xfrm>
          <a:prstGeom prst="rect">
            <a:avLst/>
          </a:prstGeom>
          <a:solidFill>
            <a:srgbClr val="FFFFFF">
              <a:alpha val="18039"/>
            </a:srgb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24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Beavatkozás mélységének pontosabb meghatározásához alkalmazott</a:t>
            </a:r>
          </a:p>
          <a:p>
            <a:pPr>
              <a:lnSpc>
                <a:spcPct val="100000"/>
              </a:lnSpc>
            </a:pPr>
            <a:r>
              <a:rPr lang="hu-HU" sz="24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új </a:t>
            </a:r>
            <a:r>
              <a:rPr lang="hu-HU" sz="24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feltárási módszer :MIP vizsgálat</a:t>
            </a:r>
            <a:endParaRPr lang="hu-HU" sz="2800" cap="small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Ábra 2" descr="Teherautó körvonalas">
            <a:extLst>
              <a:ext uri="{FF2B5EF4-FFF2-40B4-BE49-F238E27FC236}">
                <a16:creationId xmlns:a16="http://schemas.microsoft.com/office/drawing/2014/main" id="{D9CEE267-9756-4F26-9C6E-03BFBC44C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593483" y="-197837"/>
            <a:ext cx="3705226" cy="3705226"/>
          </a:xfrm>
          <a:prstGeom prst="rect">
            <a:avLst/>
          </a:prstGeom>
        </p:spPr>
      </p:pic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D557C9F2-026A-4FC9-B5DA-A655824A5303}"/>
              </a:ext>
            </a:extLst>
          </p:cNvPr>
          <p:cNvCxnSpPr/>
          <p:nvPr/>
        </p:nvCxnSpPr>
        <p:spPr>
          <a:xfrm>
            <a:off x="7265554" y="2371149"/>
            <a:ext cx="0" cy="179070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Egyenes összekötő 28">
            <a:extLst>
              <a:ext uri="{FF2B5EF4-FFF2-40B4-BE49-F238E27FC236}">
                <a16:creationId xmlns:a16="http://schemas.microsoft.com/office/drawing/2014/main" id="{DA121026-23AF-4F96-924F-9FE3B75D5092}"/>
              </a:ext>
            </a:extLst>
          </p:cNvPr>
          <p:cNvCxnSpPr>
            <a:cxnSpLocks/>
          </p:cNvCxnSpPr>
          <p:nvPr/>
        </p:nvCxnSpPr>
        <p:spPr>
          <a:xfrm>
            <a:off x="7265555" y="2317462"/>
            <a:ext cx="0" cy="604747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Egyenes összekötő 29">
            <a:extLst>
              <a:ext uri="{FF2B5EF4-FFF2-40B4-BE49-F238E27FC236}">
                <a16:creationId xmlns:a16="http://schemas.microsoft.com/office/drawing/2014/main" id="{7A2A19C6-B476-40CB-8C5A-450FCD12E675}"/>
              </a:ext>
            </a:extLst>
          </p:cNvPr>
          <p:cNvCxnSpPr>
            <a:cxnSpLocks/>
          </p:cNvCxnSpPr>
          <p:nvPr/>
        </p:nvCxnSpPr>
        <p:spPr>
          <a:xfrm>
            <a:off x="7265554" y="2320637"/>
            <a:ext cx="1" cy="89535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2" name="Kép 31">
            <a:extLst>
              <a:ext uri="{FF2B5EF4-FFF2-40B4-BE49-F238E27FC236}">
                <a16:creationId xmlns:a16="http://schemas.microsoft.com/office/drawing/2014/main" id="{DBDD36E3-69EB-4170-8D67-75E8F6784EE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2" y="4141319"/>
            <a:ext cx="1405571" cy="1950781"/>
          </a:xfrm>
          <a:prstGeom prst="rect">
            <a:avLst/>
          </a:prstGeom>
        </p:spPr>
      </p:pic>
      <p:pic>
        <p:nvPicPr>
          <p:cNvPr id="33" name="Kép 32">
            <a:extLst>
              <a:ext uri="{FF2B5EF4-FFF2-40B4-BE49-F238E27FC236}">
                <a16:creationId xmlns:a16="http://schemas.microsoft.com/office/drawing/2014/main" id="{2C00BD61-DD5E-44FE-A7C1-498C8E208E1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655" y="820877"/>
            <a:ext cx="2040890" cy="1330960"/>
          </a:xfrm>
          <a:prstGeom prst="rect">
            <a:avLst/>
          </a:prstGeom>
        </p:spPr>
      </p:pic>
      <p:sp>
        <p:nvSpPr>
          <p:cNvPr id="35" name="Szabadkézi sokszög: alakzat 34">
            <a:extLst>
              <a:ext uri="{FF2B5EF4-FFF2-40B4-BE49-F238E27FC236}">
                <a16:creationId xmlns:a16="http://schemas.microsoft.com/office/drawing/2014/main" id="{32FDD75F-3C28-486A-8DBA-7E9F7B2B2A03}"/>
              </a:ext>
            </a:extLst>
          </p:cNvPr>
          <p:cNvSpPr/>
          <p:nvPr/>
        </p:nvSpPr>
        <p:spPr>
          <a:xfrm>
            <a:off x="5361709" y="2541620"/>
            <a:ext cx="6769100" cy="191995"/>
          </a:xfrm>
          <a:custGeom>
            <a:avLst/>
            <a:gdLst>
              <a:gd name="connsiteX0" fmla="*/ 0 w 6769100"/>
              <a:gd name="connsiteY0" fmla="*/ 191995 h 191995"/>
              <a:gd name="connsiteX1" fmla="*/ 292100 w 6769100"/>
              <a:gd name="connsiteY1" fmla="*/ 166595 h 191995"/>
              <a:gd name="connsiteX2" fmla="*/ 419100 w 6769100"/>
              <a:gd name="connsiteY2" fmla="*/ 141195 h 191995"/>
              <a:gd name="connsiteX3" fmla="*/ 558800 w 6769100"/>
              <a:gd name="connsiteY3" fmla="*/ 115795 h 191995"/>
              <a:gd name="connsiteX4" fmla="*/ 3352800 w 6769100"/>
              <a:gd name="connsiteY4" fmla="*/ 128495 h 191995"/>
              <a:gd name="connsiteX5" fmla="*/ 3492500 w 6769100"/>
              <a:gd name="connsiteY5" fmla="*/ 166595 h 191995"/>
              <a:gd name="connsiteX6" fmla="*/ 3606800 w 6769100"/>
              <a:gd name="connsiteY6" fmla="*/ 179295 h 191995"/>
              <a:gd name="connsiteX7" fmla="*/ 3860800 w 6769100"/>
              <a:gd name="connsiteY7" fmla="*/ 166595 h 191995"/>
              <a:gd name="connsiteX8" fmla="*/ 3898900 w 6769100"/>
              <a:gd name="connsiteY8" fmla="*/ 141195 h 191995"/>
              <a:gd name="connsiteX9" fmla="*/ 4025900 w 6769100"/>
              <a:gd name="connsiteY9" fmla="*/ 115795 h 191995"/>
              <a:gd name="connsiteX10" fmla="*/ 4178300 w 6769100"/>
              <a:gd name="connsiteY10" fmla="*/ 64995 h 191995"/>
              <a:gd name="connsiteX11" fmla="*/ 6121400 w 6769100"/>
              <a:gd name="connsiteY11" fmla="*/ 52295 h 191995"/>
              <a:gd name="connsiteX12" fmla="*/ 6235700 w 6769100"/>
              <a:gd name="connsiteY12" fmla="*/ 26895 h 191995"/>
              <a:gd name="connsiteX13" fmla="*/ 6375400 w 6769100"/>
              <a:gd name="connsiteY13" fmla="*/ 1495 h 191995"/>
              <a:gd name="connsiteX14" fmla="*/ 6769100 w 6769100"/>
              <a:gd name="connsiteY14" fmla="*/ 1495 h 191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769100" h="191995">
                <a:moveTo>
                  <a:pt x="0" y="191995"/>
                </a:moveTo>
                <a:cubicBezTo>
                  <a:pt x="97367" y="183528"/>
                  <a:pt x="199381" y="197501"/>
                  <a:pt x="292100" y="166595"/>
                </a:cubicBezTo>
                <a:cubicBezTo>
                  <a:pt x="365124" y="142254"/>
                  <a:pt x="302354" y="160653"/>
                  <a:pt x="419100" y="141195"/>
                </a:cubicBezTo>
                <a:cubicBezTo>
                  <a:pt x="465786" y="133414"/>
                  <a:pt x="512233" y="124262"/>
                  <a:pt x="558800" y="115795"/>
                </a:cubicBezTo>
                <a:lnTo>
                  <a:pt x="3352800" y="128495"/>
                </a:lnTo>
                <a:cubicBezTo>
                  <a:pt x="3407180" y="128978"/>
                  <a:pt x="3439698" y="156035"/>
                  <a:pt x="3492500" y="166595"/>
                </a:cubicBezTo>
                <a:cubicBezTo>
                  <a:pt x="3530090" y="174113"/>
                  <a:pt x="3568700" y="175062"/>
                  <a:pt x="3606800" y="179295"/>
                </a:cubicBezTo>
                <a:cubicBezTo>
                  <a:pt x="3691467" y="175062"/>
                  <a:pt x="3776740" y="177559"/>
                  <a:pt x="3860800" y="166595"/>
                </a:cubicBezTo>
                <a:cubicBezTo>
                  <a:pt x="3875935" y="164621"/>
                  <a:pt x="3884311" y="145684"/>
                  <a:pt x="3898900" y="141195"/>
                </a:cubicBezTo>
                <a:cubicBezTo>
                  <a:pt x="3940163" y="128499"/>
                  <a:pt x="3984186" y="126919"/>
                  <a:pt x="4025900" y="115795"/>
                </a:cubicBezTo>
                <a:cubicBezTo>
                  <a:pt x="4079283" y="101560"/>
                  <a:pt x="4119841" y="66091"/>
                  <a:pt x="4178300" y="64995"/>
                </a:cubicBezTo>
                <a:cubicBezTo>
                  <a:pt x="4825900" y="52852"/>
                  <a:pt x="5473700" y="56528"/>
                  <a:pt x="6121400" y="52295"/>
                </a:cubicBezTo>
                <a:cubicBezTo>
                  <a:pt x="6165048" y="43565"/>
                  <a:pt x="6193851" y="38852"/>
                  <a:pt x="6235700" y="26895"/>
                </a:cubicBezTo>
                <a:cubicBezTo>
                  <a:pt x="6301868" y="7990"/>
                  <a:pt x="6271506" y="4159"/>
                  <a:pt x="6375400" y="1495"/>
                </a:cubicBezTo>
                <a:cubicBezTo>
                  <a:pt x="6506590" y="-1869"/>
                  <a:pt x="6637867" y="1495"/>
                  <a:pt x="6769100" y="1495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9" name="Szövegdoboz 38">
            <a:extLst>
              <a:ext uri="{FF2B5EF4-FFF2-40B4-BE49-F238E27FC236}">
                <a16:creationId xmlns:a16="http://schemas.microsoft.com/office/drawing/2014/main" id="{54FA7D96-2F6F-4229-BA92-3541B2563768}"/>
              </a:ext>
            </a:extLst>
          </p:cNvPr>
          <p:cNvSpPr txBox="1"/>
          <p:nvPr/>
        </p:nvSpPr>
        <p:spPr>
          <a:xfrm>
            <a:off x="8966200" y="4224567"/>
            <a:ext cx="2387600" cy="944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klórozott alifás </a:t>
            </a:r>
          </a:p>
          <a:p>
            <a:pPr algn="ctr"/>
            <a:r>
              <a:rPr lang="hu-HU" dirty="0"/>
              <a:t>szénhidrogénekkel</a:t>
            </a:r>
          </a:p>
          <a:p>
            <a:pPr algn="ctr"/>
            <a:r>
              <a:rPr lang="hu-HU" dirty="0"/>
              <a:t>szennyezett rétegek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4F1C7757-7FF9-4DA7-8EA5-A3D304F2B9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8462" y="3031994"/>
            <a:ext cx="2467532" cy="1737632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FEF78B9F-A291-4D8B-AA7C-28165A3734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404" y="4128236"/>
            <a:ext cx="2731092" cy="195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49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48000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b="1" dirty="0">
                <a:solidFill>
                  <a:schemeClr val="bg1"/>
                </a:solidFill>
              </a:rPr>
              <a:t>2020. 08. 07.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b="1" dirty="0">
                <a:solidFill>
                  <a:schemeClr val="bg1"/>
                </a:solidFill>
              </a:rPr>
              <a:t>Békés </a:t>
            </a:r>
            <a:r>
              <a:rPr lang="hu-HU" b="1" dirty="0" err="1">
                <a:solidFill>
                  <a:schemeClr val="bg1"/>
                </a:solidFill>
              </a:rPr>
              <a:t>Drén</a:t>
            </a:r>
            <a:r>
              <a:rPr lang="hu-HU" b="1" dirty="0">
                <a:solidFill>
                  <a:schemeClr val="bg1"/>
                </a:solidFill>
              </a:rPr>
              <a:t> Kft. Szekszárd Lőtéri vízbázis kármentesítése 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347472" y="778985"/>
            <a:ext cx="40003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Detektálás:</a:t>
            </a:r>
            <a:endParaRPr lang="hu-H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DELCD (szárazelektródás vezetőképesség detektor): </a:t>
            </a:r>
            <a:r>
              <a:rPr lang="hu-H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halogénekre szelektív </a:t>
            </a: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(pl: Cl</a:t>
            </a:r>
            <a:r>
              <a:rPr lang="hu-HU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hu-H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</a:t>
            </a:r>
            <a:r>
              <a:rPr lang="hu-HU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,F</a:t>
            </a:r>
            <a:r>
              <a:rPr lang="hu-HU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PID (fotonionizációs detektor): alacsony ionizációs energiával (pl: UV fény) gerjeszthető </a:t>
            </a:r>
            <a:r>
              <a:rPr lang="hu-H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szénhidrogének</a:t>
            </a: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kimutatására szelektív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FID (lángionizációs detektor): molekulán belüli </a:t>
            </a:r>
            <a:r>
              <a:rPr lang="hu-H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C-H kötések </a:t>
            </a: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kimutatására </a:t>
            </a:r>
            <a:r>
              <a:rPr lang="hu-H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szelektív </a:t>
            </a: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(pl: CH</a:t>
            </a:r>
            <a:r>
              <a:rPr lang="hu-HU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hu-H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Egyértelmű CAH szennyezés, ha mindhárom detektor egyszerre tér ki</a:t>
            </a:r>
          </a:p>
          <a:p>
            <a:pPr marL="285750" indent="-285750">
              <a:buFontTx/>
              <a:buChar char="-"/>
            </a:pPr>
            <a:r>
              <a:rPr lang="hu-H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CPT regisztrátummal együtt készül, ezért a földtani felépítés is megismerhető!</a:t>
            </a:r>
          </a:p>
        </p:txBody>
      </p:sp>
      <p:sp>
        <p:nvSpPr>
          <p:cNvPr id="18" name="Cím 1">
            <a:extLst>
              <a:ext uri="{FF2B5EF4-FFF2-40B4-BE49-F238E27FC236}">
                <a16:creationId xmlns:a16="http://schemas.microsoft.com/office/drawing/2014/main" id="{72D6C118-52AA-43BC-AAAA-7887F7FDFA93}"/>
              </a:ext>
            </a:extLst>
          </p:cNvPr>
          <p:cNvSpPr txBox="1">
            <a:spLocks/>
          </p:cNvSpPr>
          <p:nvPr/>
        </p:nvSpPr>
        <p:spPr>
          <a:xfrm>
            <a:off x="347472" y="293302"/>
            <a:ext cx="11611535" cy="365125"/>
          </a:xfrm>
          <a:prstGeom prst="rect">
            <a:avLst/>
          </a:prstGeom>
          <a:solidFill>
            <a:srgbClr val="FFFFFF">
              <a:alpha val="18039"/>
            </a:srgb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hu-HU" sz="24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MIP regisztrátum (log)</a:t>
            </a:r>
            <a:endParaRPr lang="hu-HU" sz="2800" cap="small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3EE8D684-A5DC-4B79-A7CF-E56D8D02B95D}"/>
              </a:ext>
            </a:extLst>
          </p:cNvPr>
          <p:cNvGrpSpPr/>
          <p:nvPr/>
        </p:nvGrpSpPr>
        <p:grpSpPr>
          <a:xfrm>
            <a:off x="4347792" y="809827"/>
            <a:ext cx="7611215" cy="5218346"/>
            <a:chOff x="2464128" y="819827"/>
            <a:chExt cx="7611215" cy="5218346"/>
          </a:xfrm>
        </p:grpSpPr>
        <p:pic>
          <p:nvPicPr>
            <p:cNvPr id="24" name="Kép 23">
              <a:extLst>
                <a:ext uri="{FF2B5EF4-FFF2-40B4-BE49-F238E27FC236}">
                  <a16:creationId xmlns:a16="http://schemas.microsoft.com/office/drawing/2014/main" id="{786D101B-E9AD-44FB-9F0B-A93628A32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64128" y="819827"/>
              <a:ext cx="7611215" cy="5218346"/>
            </a:xfrm>
            <a:prstGeom prst="rect">
              <a:avLst/>
            </a:prstGeom>
          </p:spPr>
        </p:pic>
        <p:cxnSp>
          <p:nvCxnSpPr>
            <p:cNvPr id="25" name="Egyenes összekötő 24">
              <a:extLst>
                <a:ext uri="{FF2B5EF4-FFF2-40B4-BE49-F238E27FC236}">
                  <a16:creationId xmlns:a16="http://schemas.microsoft.com/office/drawing/2014/main" id="{FC36BB2F-3EE0-461F-9EBD-0BB07AB58CA4}"/>
                </a:ext>
              </a:extLst>
            </p:cNvPr>
            <p:cNvCxnSpPr/>
            <p:nvPr/>
          </p:nvCxnSpPr>
          <p:spPr>
            <a:xfrm>
              <a:off x="2815590" y="2179320"/>
              <a:ext cx="6769100" cy="0"/>
            </a:xfrm>
            <a:prstGeom prst="line">
              <a:avLst/>
            </a:prstGeom>
            <a:ln>
              <a:solidFill>
                <a:srgbClr val="FF00FF">
                  <a:alpha val="49804"/>
                </a:srgb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Egyenes összekötő 25">
              <a:extLst>
                <a:ext uri="{FF2B5EF4-FFF2-40B4-BE49-F238E27FC236}">
                  <a16:creationId xmlns:a16="http://schemas.microsoft.com/office/drawing/2014/main" id="{B4272F83-F448-4B9D-B6AF-38F18A6118EB}"/>
                </a:ext>
              </a:extLst>
            </p:cNvPr>
            <p:cNvCxnSpPr/>
            <p:nvPr/>
          </p:nvCxnSpPr>
          <p:spPr>
            <a:xfrm>
              <a:off x="2876550" y="4826000"/>
              <a:ext cx="6769100" cy="0"/>
            </a:xfrm>
            <a:prstGeom prst="line">
              <a:avLst/>
            </a:prstGeom>
            <a:ln>
              <a:solidFill>
                <a:srgbClr val="FF00FF">
                  <a:alpha val="49804"/>
                </a:srgbClr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7" name="Téglalap 26">
              <a:extLst>
                <a:ext uri="{FF2B5EF4-FFF2-40B4-BE49-F238E27FC236}">
                  <a16:creationId xmlns:a16="http://schemas.microsoft.com/office/drawing/2014/main" id="{62E5DBC4-647A-4020-B7C4-43FCC1F6B3BB}"/>
                </a:ext>
              </a:extLst>
            </p:cNvPr>
            <p:cNvSpPr/>
            <p:nvPr/>
          </p:nvSpPr>
          <p:spPr>
            <a:xfrm rot="16200000">
              <a:off x="2572389" y="3391534"/>
              <a:ext cx="2646676" cy="222248"/>
            </a:xfrm>
            <a:prstGeom prst="rect">
              <a:avLst/>
            </a:prstGeom>
            <a:solidFill>
              <a:srgbClr val="FF00FF">
                <a:alpha val="50000"/>
              </a:srgbClr>
            </a:solidFill>
            <a:ln>
              <a:solidFill>
                <a:srgbClr val="FF00FF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>
                  <a:solidFill>
                    <a:schemeClr val="tx1"/>
                  </a:solidFill>
                </a:rPr>
                <a:t>Szennyezett rétegek</a:t>
              </a:r>
            </a:p>
          </p:txBody>
        </p:sp>
      </p:grpSp>
      <p:pic>
        <p:nvPicPr>
          <p:cNvPr id="28" name="Kép 27">
            <a:extLst>
              <a:ext uri="{FF2B5EF4-FFF2-40B4-BE49-F238E27FC236}">
                <a16:creationId xmlns:a16="http://schemas.microsoft.com/office/drawing/2014/main" id="{762A0620-C7CA-48AB-AD0A-D9A184B1B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02" y="3419000"/>
            <a:ext cx="3845314" cy="2619173"/>
          </a:xfrm>
          <a:prstGeom prst="rect">
            <a:avLst/>
          </a:prstGeom>
        </p:spPr>
      </p:pic>
      <p:sp>
        <p:nvSpPr>
          <p:cNvPr id="2" name="Folyamatábra: Bekötés 1">
            <a:extLst>
              <a:ext uri="{FF2B5EF4-FFF2-40B4-BE49-F238E27FC236}">
                <a16:creationId xmlns:a16="http://schemas.microsoft.com/office/drawing/2014/main" id="{608D6DFA-A291-4630-94C0-966F44FAB9D1}"/>
              </a:ext>
            </a:extLst>
          </p:cNvPr>
          <p:cNvSpPr/>
          <p:nvPr/>
        </p:nvSpPr>
        <p:spPr>
          <a:xfrm>
            <a:off x="7413523" y="1248697"/>
            <a:ext cx="255638" cy="25563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1</a:t>
            </a:r>
          </a:p>
        </p:txBody>
      </p:sp>
      <p:sp>
        <p:nvSpPr>
          <p:cNvPr id="14" name="Folyamatábra: Bekötés 13">
            <a:extLst>
              <a:ext uri="{FF2B5EF4-FFF2-40B4-BE49-F238E27FC236}">
                <a16:creationId xmlns:a16="http://schemas.microsoft.com/office/drawing/2014/main" id="{5DCCADF8-F008-404F-B2FD-BDD4A15E7EDD}"/>
              </a:ext>
            </a:extLst>
          </p:cNvPr>
          <p:cNvSpPr/>
          <p:nvPr/>
        </p:nvSpPr>
        <p:spPr>
          <a:xfrm>
            <a:off x="8740878" y="1243938"/>
            <a:ext cx="255638" cy="25563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2</a:t>
            </a:r>
          </a:p>
        </p:txBody>
      </p:sp>
      <p:sp>
        <p:nvSpPr>
          <p:cNvPr id="15" name="Folyamatábra: Bekötés 14">
            <a:extLst>
              <a:ext uri="{FF2B5EF4-FFF2-40B4-BE49-F238E27FC236}">
                <a16:creationId xmlns:a16="http://schemas.microsoft.com/office/drawing/2014/main" id="{1F5342E8-F108-4858-88E2-02F223E2D0FB}"/>
              </a:ext>
            </a:extLst>
          </p:cNvPr>
          <p:cNvSpPr/>
          <p:nvPr/>
        </p:nvSpPr>
        <p:spPr>
          <a:xfrm>
            <a:off x="10323871" y="1243938"/>
            <a:ext cx="255638" cy="25563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3</a:t>
            </a:r>
          </a:p>
        </p:txBody>
      </p:sp>
      <p:cxnSp>
        <p:nvCxnSpPr>
          <p:cNvPr id="19" name="Egyenes összekötő nyíllal 18">
            <a:extLst>
              <a:ext uri="{FF2B5EF4-FFF2-40B4-BE49-F238E27FC236}">
                <a16:creationId xmlns:a16="http://schemas.microsoft.com/office/drawing/2014/main" id="{DDD449B1-25D4-4C4F-A08B-9AF3A172F900}"/>
              </a:ext>
            </a:extLst>
          </p:cNvPr>
          <p:cNvCxnSpPr>
            <a:cxnSpLocks/>
          </p:cNvCxnSpPr>
          <p:nvPr/>
        </p:nvCxnSpPr>
        <p:spPr>
          <a:xfrm>
            <a:off x="9077633" y="2573156"/>
            <a:ext cx="1376515" cy="0"/>
          </a:xfrm>
          <a:prstGeom prst="straightConnector1">
            <a:avLst/>
          </a:prstGeom>
          <a:ln w="28575">
            <a:solidFill>
              <a:srgbClr val="5B9BD5">
                <a:alpha val="7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>
            <a:extLst>
              <a:ext uri="{FF2B5EF4-FFF2-40B4-BE49-F238E27FC236}">
                <a16:creationId xmlns:a16="http://schemas.microsoft.com/office/drawing/2014/main" id="{455A06E5-A9A9-4E71-B2DB-36FC3CBC32E0}"/>
              </a:ext>
            </a:extLst>
          </p:cNvPr>
          <p:cNvCxnSpPr>
            <a:cxnSpLocks/>
          </p:cNvCxnSpPr>
          <p:nvPr/>
        </p:nvCxnSpPr>
        <p:spPr>
          <a:xfrm>
            <a:off x="8104763" y="2574604"/>
            <a:ext cx="870376" cy="1448"/>
          </a:xfrm>
          <a:prstGeom prst="straightConnector1">
            <a:avLst/>
          </a:prstGeom>
          <a:ln w="28575">
            <a:solidFill>
              <a:srgbClr val="5B9BD5">
                <a:alpha val="7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nyíllal 28">
            <a:extLst>
              <a:ext uri="{FF2B5EF4-FFF2-40B4-BE49-F238E27FC236}">
                <a16:creationId xmlns:a16="http://schemas.microsoft.com/office/drawing/2014/main" id="{0FEA82F7-5F78-4F83-BF7C-37AFDE457FD0}"/>
              </a:ext>
            </a:extLst>
          </p:cNvPr>
          <p:cNvCxnSpPr>
            <a:cxnSpLocks/>
          </p:cNvCxnSpPr>
          <p:nvPr/>
        </p:nvCxnSpPr>
        <p:spPr>
          <a:xfrm flipV="1">
            <a:off x="3324138" y="3048655"/>
            <a:ext cx="2771862" cy="210299"/>
          </a:xfrm>
          <a:prstGeom prst="straightConnector1">
            <a:avLst/>
          </a:prstGeom>
          <a:ln w="28575">
            <a:solidFill>
              <a:srgbClr val="BF9000">
                <a:alpha val="74902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nyíllal 29">
            <a:extLst>
              <a:ext uri="{FF2B5EF4-FFF2-40B4-BE49-F238E27FC236}">
                <a16:creationId xmlns:a16="http://schemas.microsoft.com/office/drawing/2014/main" id="{C5BCE64C-64AE-4A86-8ECA-1E86FC9AF505}"/>
              </a:ext>
            </a:extLst>
          </p:cNvPr>
          <p:cNvCxnSpPr>
            <a:cxnSpLocks/>
          </p:cNvCxnSpPr>
          <p:nvPr/>
        </p:nvCxnSpPr>
        <p:spPr>
          <a:xfrm>
            <a:off x="3324138" y="3270998"/>
            <a:ext cx="1631320" cy="34108"/>
          </a:xfrm>
          <a:prstGeom prst="straightConnector1">
            <a:avLst/>
          </a:prstGeom>
          <a:ln w="28575">
            <a:solidFill>
              <a:srgbClr val="BF9000">
                <a:alpha val="74902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églalap 22">
            <a:extLst>
              <a:ext uri="{FF2B5EF4-FFF2-40B4-BE49-F238E27FC236}">
                <a16:creationId xmlns:a16="http://schemas.microsoft.com/office/drawing/2014/main" id="{8BAAC23A-545F-461F-BF66-3D1754F3E19C}"/>
              </a:ext>
            </a:extLst>
          </p:cNvPr>
          <p:cNvSpPr/>
          <p:nvPr/>
        </p:nvSpPr>
        <p:spPr>
          <a:xfrm>
            <a:off x="4751933" y="1323262"/>
            <a:ext cx="1282092" cy="255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Csúcsellenállás [</a:t>
            </a:r>
            <a:r>
              <a:rPr lang="hu-HU" sz="1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MPa</a:t>
            </a:r>
            <a:r>
              <a:rPr lang="hu-H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  <p:sp>
        <p:nvSpPr>
          <p:cNvPr id="32" name="Téglalap 31">
            <a:extLst>
              <a:ext uri="{FF2B5EF4-FFF2-40B4-BE49-F238E27FC236}">
                <a16:creationId xmlns:a16="http://schemas.microsoft.com/office/drawing/2014/main" id="{F0AD663C-D71C-46E3-94CF-0639F142401C}"/>
              </a:ext>
            </a:extLst>
          </p:cNvPr>
          <p:cNvSpPr/>
          <p:nvPr/>
        </p:nvSpPr>
        <p:spPr>
          <a:xfrm>
            <a:off x="5806394" y="1306679"/>
            <a:ext cx="1566310" cy="270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Súrlódási együttható [%]</a:t>
            </a:r>
          </a:p>
          <a:p>
            <a:pPr algn="ctr"/>
            <a:r>
              <a:rPr lang="hu-HU" sz="1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Vezetőképesség [</a:t>
            </a:r>
            <a:r>
              <a:rPr lang="hu-HU" sz="1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hu-HU" sz="1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/m]</a:t>
            </a:r>
          </a:p>
        </p:txBody>
      </p:sp>
      <p:cxnSp>
        <p:nvCxnSpPr>
          <p:cNvPr id="33" name="Egyenes összekötő nyíllal 32">
            <a:extLst>
              <a:ext uri="{FF2B5EF4-FFF2-40B4-BE49-F238E27FC236}">
                <a16:creationId xmlns:a16="http://schemas.microsoft.com/office/drawing/2014/main" id="{0DEB4BFD-D74F-448F-B99B-7EF91AA62E1C}"/>
              </a:ext>
            </a:extLst>
          </p:cNvPr>
          <p:cNvCxnSpPr>
            <a:cxnSpLocks/>
          </p:cNvCxnSpPr>
          <p:nvPr/>
        </p:nvCxnSpPr>
        <p:spPr>
          <a:xfrm>
            <a:off x="1737740" y="2719877"/>
            <a:ext cx="188124" cy="2484118"/>
          </a:xfrm>
          <a:prstGeom prst="straightConnector1">
            <a:avLst/>
          </a:prstGeom>
          <a:ln w="28575">
            <a:solidFill>
              <a:srgbClr val="5B9BD5">
                <a:alpha val="74902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37">
            <a:extLst>
              <a:ext uri="{FF2B5EF4-FFF2-40B4-BE49-F238E27FC236}">
                <a16:creationId xmlns:a16="http://schemas.microsoft.com/office/drawing/2014/main" id="{62480681-F4F8-40E8-A9C3-2158583DBC7B}"/>
              </a:ext>
            </a:extLst>
          </p:cNvPr>
          <p:cNvCxnSpPr/>
          <p:nvPr/>
        </p:nvCxnSpPr>
        <p:spPr>
          <a:xfrm>
            <a:off x="1538663" y="5043948"/>
            <a:ext cx="2042737" cy="0"/>
          </a:xfrm>
          <a:prstGeom prst="line">
            <a:avLst/>
          </a:prstGeom>
          <a:ln w="28575">
            <a:solidFill>
              <a:srgbClr val="FF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38">
            <a:extLst>
              <a:ext uri="{FF2B5EF4-FFF2-40B4-BE49-F238E27FC236}">
                <a16:creationId xmlns:a16="http://schemas.microsoft.com/office/drawing/2014/main" id="{37A4480A-0540-4B3F-952F-5E4E6A19D590}"/>
              </a:ext>
            </a:extLst>
          </p:cNvPr>
          <p:cNvCxnSpPr/>
          <p:nvPr/>
        </p:nvCxnSpPr>
        <p:spPr>
          <a:xfrm>
            <a:off x="1538662" y="5324167"/>
            <a:ext cx="2042737" cy="0"/>
          </a:xfrm>
          <a:prstGeom prst="line">
            <a:avLst/>
          </a:prstGeom>
          <a:ln w="28575">
            <a:solidFill>
              <a:srgbClr val="FF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églalap 41">
            <a:extLst>
              <a:ext uri="{FF2B5EF4-FFF2-40B4-BE49-F238E27FC236}">
                <a16:creationId xmlns:a16="http://schemas.microsoft.com/office/drawing/2014/main" id="{DA81F7C7-E244-418E-B647-E3B68E694D42}"/>
              </a:ext>
            </a:extLst>
          </p:cNvPr>
          <p:cNvSpPr/>
          <p:nvPr/>
        </p:nvSpPr>
        <p:spPr>
          <a:xfrm>
            <a:off x="6421281" y="3296087"/>
            <a:ext cx="691674" cy="37510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000" dirty="0">
                <a:solidFill>
                  <a:schemeClr val="tx1"/>
                </a:solidFill>
              </a:rPr>
              <a:t>vízvezető</a:t>
            </a:r>
          </a:p>
        </p:txBody>
      </p:sp>
      <p:sp>
        <p:nvSpPr>
          <p:cNvPr id="44" name="Téglalap 43">
            <a:extLst>
              <a:ext uri="{FF2B5EF4-FFF2-40B4-BE49-F238E27FC236}">
                <a16:creationId xmlns:a16="http://schemas.microsoft.com/office/drawing/2014/main" id="{FCC654EE-5296-4106-A0FE-B1EF796BB618}"/>
              </a:ext>
            </a:extLst>
          </p:cNvPr>
          <p:cNvSpPr/>
          <p:nvPr/>
        </p:nvSpPr>
        <p:spPr>
          <a:xfrm>
            <a:off x="6609855" y="2421394"/>
            <a:ext cx="646463" cy="358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800" dirty="0">
                <a:solidFill>
                  <a:schemeClr val="tx1"/>
                </a:solidFill>
              </a:rPr>
              <a:t>vegyes rétegződés</a:t>
            </a:r>
          </a:p>
        </p:txBody>
      </p:sp>
      <p:sp>
        <p:nvSpPr>
          <p:cNvPr id="43" name="Téglalap 42">
            <a:extLst>
              <a:ext uri="{FF2B5EF4-FFF2-40B4-BE49-F238E27FC236}">
                <a16:creationId xmlns:a16="http://schemas.microsoft.com/office/drawing/2014/main" id="{B4524BD2-1737-4B4C-98A7-6472761F1498}"/>
              </a:ext>
            </a:extLst>
          </p:cNvPr>
          <p:cNvSpPr/>
          <p:nvPr/>
        </p:nvSpPr>
        <p:spPr>
          <a:xfrm>
            <a:off x="6611587" y="3709667"/>
            <a:ext cx="646463" cy="161852"/>
          </a:xfrm>
          <a:prstGeom prst="rect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800" dirty="0">
                <a:solidFill>
                  <a:schemeClr val="tx1"/>
                </a:solidFill>
              </a:rPr>
              <a:t>vízrekesztő</a:t>
            </a:r>
          </a:p>
        </p:txBody>
      </p:sp>
      <p:cxnSp>
        <p:nvCxnSpPr>
          <p:cNvPr id="8" name="Egyenes összekötő nyíllal 7">
            <a:extLst>
              <a:ext uri="{FF2B5EF4-FFF2-40B4-BE49-F238E27FC236}">
                <a16:creationId xmlns:a16="http://schemas.microsoft.com/office/drawing/2014/main" id="{FD167AAF-3259-4A0E-8F08-751FE4961E06}"/>
              </a:ext>
            </a:extLst>
          </p:cNvPr>
          <p:cNvCxnSpPr/>
          <p:nvPr/>
        </p:nvCxnSpPr>
        <p:spPr>
          <a:xfrm flipV="1">
            <a:off x="2523363" y="2576052"/>
            <a:ext cx="5543723" cy="255638"/>
          </a:xfrm>
          <a:prstGeom prst="straightConnector1">
            <a:avLst/>
          </a:prstGeom>
          <a:ln w="28575">
            <a:solidFill>
              <a:srgbClr val="5B9BD5">
                <a:alpha val="74902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églalap 44">
            <a:extLst>
              <a:ext uri="{FF2B5EF4-FFF2-40B4-BE49-F238E27FC236}">
                <a16:creationId xmlns:a16="http://schemas.microsoft.com/office/drawing/2014/main" id="{90596AB1-320F-4E71-BB25-1D2D889BD38E}"/>
              </a:ext>
            </a:extLst>
          </p:cNvPr>
          <p:cNvSpPr/>
          <p:nvPr/>
        </p:nvSpPr>
        <p:spPr>
          <a:xfrm>
            <a:off x="6368694" y="2806012"/>
            <a:ext cx="734424" cy="289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000" dirty="0">
                <a:solidFill>
                  <a:schemeClr val="tx1"/>
                </a:solidFill>
              </a:rPr>
              <a:t>vízvezető</a:t>
            </a:r>
          </a:p>
        </p:txBody>
      </p:sp>
      <p:sp>
        <p:nvSpPr>
          <p:cNvPr id="46" name="Téglalap 45">
            <a:extLst>
              <a:ext uri="{FF2B5EF4-FFF2-40B4-BE49-F238E27FC236}">
                <a16:creationId xmlns:a16="http://schemas.microsoft.com/office/drawing/2014/main" id="{11888B48-17C5-4777-BB10-73B4934256CE}"/>
              </a:ext>
            </a:extLst>
          </p:cNvPr>
          <p:cNvSpPr/>
          <p:nvPr/>
        </p:nvSpPr>
        <p:spPr>
          <a:xfrm>
            <a:off x="6456655" y="3115000"/>
            <a:ext cx="646463" cy="161852"/>
          </a:xfrm>
          <a:prstGeom prst="rect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800" dirty="0">
                <a:solidFill>
                  <a:schemeClr val="tx1"/>
                </a:solidFill>
              </a:rPr>
              <a:t>vízrekesztő</a:t>
            </a:r>
          </a:p>
        </p:txBody>
      </p:sp>
      <p:sp>
        <p:nvSpPr>
          <p:cNvPr id="47" name="Téglalap 46">
            <a:extLst>
              <a:ext uri="{FF2B5EF4-FFF2-40B4-BE49-F238E27FC236}">
                <a16:creationId xmlns:a16="http://schemas.microsoft.com/office/drawing/2014/main" id="{3A7C10CA-716E-45A0-A1FB-EA0D356C6617}"/>
              </a:ext>
            </a:extLst>
          </p:cNvPr>
          <p:cNvSpPr/>
          <p:nvPr/>
        </p:nvSpPr>
        <p:spPr>
          <a:xfrm>
            <a:off x="6393793" y="3902172"/>
            <a:ext cx="691674" cy="37510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000" dirty="0">
                <a:solidFill>
                  <a:schemeClr val="tx1"/>
                </a:solidFill>
              </a:rPr>
              <a:t>vízvezető</a:t>
            </a:r>
          </a:p>
        </p:txBody>
      </p:sp>
      <p:sp>
        <p:nvSpPr>
          <p:cNvPr id="49" name="Téglalap 48">
            <a:extLst>
              <a:ext uri="{FF2B5EF4-FFF2-40B4-BE49-F238E27FC236}">
                <a16:creationId xmlns:a16="http://schemas.microsoft.com/office/drawing/2014/main" id="{4C3CE5D9-C501-4FBD-B6DB-201CB081C880}"/>
              </a:ext>
            </a:extLst>
          </p:cNvPr>
          <p:cNvSpPr/>
          <p:nvPr/>
        </p:nvSpPr>
        <p:spPr>
          <a:xfrm>
            <a:off x="6458211" y="4286399"/>
            <a:ext cx="646463" cy="161852"/>
          </a:xfrm>
          <a:prstGeom prst="rect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800" dirty="0">
                <a:solidFill>
                  <a:schemeClr val="tx1"/>
                </a:solidFill>
              </a:rPr>
              <a:t>vízrekesztő</a:t>
            </a:r>
          </a:p>
        </p:txBody>
      </p:sp>
      <p:sp>
        <p:nvSpPr>
          <p:cNvPr id="50" name="Téglalap 49">
            <a:extLst>
              <a:ext uri="{FF2B5EF4-FFF2-40B4-BE49-F238E27FC236}">
                <a16:creationId xmlns:a16="http://schemas.microsoft.com/office/drawing/2014/main" id="{884CA94F-2F97-4ABE-9F16-ED58B2D0A8D2}"/>
              </a:ext>
            </a:extLst>
          </p:cNvPr>
          <p:cNvSpPr/>
          <p:nvPr/>
        </p:nvSpPr>
        <p:spPr>
          <a:xfrm>
            <a:off x="6421281" y="4508256"/>
            <a:ext cx="691674" cy="69573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000" dirty="0">
                <a:solidFill>
                  <a:schemeClr val="tx1"/>
                </a:solidFill>
              </a:rPr>
              <a:t>vízvezető</a:t>
            </a:r>
          </a:p>
        </p:txBody>
      </p:sp>
      <p:sp>
        <p:nvSpPr>
          <p:cNvPr id="51" name="Téglalap 50">
            <a:extLst>
              <a:ext uri="{FF2B5EF4-FFF2-40B4-BE49-F238E27FC236}">
                <a16:creationId xmlns:a16="http://schemas.microsoft.com/office/drawing/2014/main" id="{714FAA29-2684-45B1-ACA5-11B525563CBA}"/>
              </a:ext>
            </a:extLst>
          </p:cNvPr>
          <p:cNvSpPr/>
          <p:nvPr/>
        </p:nvSpPr>
        <p:spPr>
          <a:xfrm>
            <a:off x="4954245" y="1853948"/>
            <a:ext cx="834402" cy="255636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800" dirty="0">
                <a:solidFill>
                  <a:schemeClr val="tx1"/>
                </a:solidFill>
              </a:rPr>
              <a:t>kutatóárok</a:t>
            </a:r>
          </a:p>
        </p:txBody>
      </p:sp>
    </p:spTree>
    <p:extLst>
      <p:ext uri="{BB962C8B-B14F-4D97-AF65-F5344CB8AC3E}">
        <p14:creationId xmlns:p14="http://schemas.microsoft.com/office/powerpoint/2010/main" val="344526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b="1" dirty="0">
                <a:solidFill>
                  <a:schemeClr val="bg1"/>
                </a:solidFill>
              </a:rPr>
              <a:t>Békés </a:t>
            </a:r>
            <a:r>
              <a:rPr lang="hu-HU" b="1" dirty="0" err="1">
                <a:solidFill>
                  <a:schemeClr val="bg1"/>
                </a:solidFill>
              </a:rPr>
              <a:t>Drén</a:t>
            </a:r>
            <a:r>
              <a:rPr lang="hu-HU" b="1" dirty="0">
                <a:solidFill>
                  <a:schemeClr val="bg1"/>
                </a:solidFill>
              </a:rPr>
              <a:t> Kft. Szekszárd Lőtéri vízbázis kármentesítése 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E3B86-586F-4CC3-A340-6601228AF3BA}" type="slidenum">
              <a:rPr lang="hu-HU" b="1" smtClean="0">
                <a:solidFill>
                  <a:schemeClr val="bg1"/>
                </a:solidFill>
              </a:rPr>
              <a:t>15</a:t>
            </a:fld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47472" y="778985"/>
            <a:ext cx="44912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Határozat: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VOCl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szennyezettség</a:t>
            </a:r>
            <a:b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(sekély zóna, mély zóna)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Műszaki beavatkozással érintett terület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situ kémiai redukció </a:t>
            </a:r>
            <a:r>
              <a:rPr lang="hu-HU" alt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nano</a:t>
            </a:r>
            <a:r>
              <a:rPr lang="hu-HU" alt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és mikro méretű 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zéró vegyértékű vassal 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Injektáló pontok helyzete (in-situ kezelés)</a:t>
            </a:r>
          </a:p>
        </p:txBody>
      </p:sp>
      <p:sp>
        <p:nvSpPr>
          <p:cNvPr id="18" name="Cím 1">
            <a:extLst>
              <a:ext uri="{FF2B5EF4-FFF2-40B4-BE49-F238E27FC236}">
                <a16:creationId xmlns:a16="http://schemas.microsoft.com/office/drawing/2014/main" id="{72D6C118-52AA-43BC-AAAA-7887F7FDFA93}"/>
              </a:ext>
            </a:extLst>
          </p:cNvPr>
          <p:cNvSpPr txBox="1">
            <a:spLocks/>
          </p:cNvSpPr>
          <p:nvPr/>
        </p:nvSpPr>
        <p:spPr>
          <a:xfrm>
            <a:off x="1977760" y="310247"/>
            <a:ext cx="4491228" cy="365125"/>
          </a:xfrm>
          <a:prstGeom prst="rect">
            <a:avLst/>
          </a:prstGeom>
          <a:solidFill>
            <a:schemeClr val="accent4">
              <a:lumMod val="20000"/>
              <a:lumOff val="80000"/>
              <a:alpha val="18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hu-HU" sz="24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Injektálás – Patyolat és BHG</a:t>
            </a:r>
            <a:endParaRPr lang="hu-HU" sz="2800" cap="sm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Jobbra nyíl 16">
            <a:extLst>
              <a:ext uri="{FF2B5EF4-FFF2-40B4-BE49-F238E27FC236}">
                <a16:creationId xmlns:a16="http://schemas.microsoft.com/office/drawing/2014/main" id="{AD9E4FA0-696D-4936-A9BD-488A2C00DFDC}"/>
              </a:ext>
            </a:extLst>
          </p:cNvPr>
          <p:cNvSpPr/>
          <p:nvPr/>
        </p:nvSpPr>
        <p:spPr>
          <a:xfrm rot="10800000">
            <a:off x="9592436" y="1309471"/>
            <a:ext cx="1320328" cy="13490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4" name="Kép 23">
            <a:extLst>
              <a:ext uri="{FF2B5EF4-FFF2-40B4-BE49-F238E27FC236}">
                <a16:creationId xmlns:a16="http://schemas.microsoft.com/office/drawing/2014/main" id="{6DF70798-6D5D-4A78-8B52-72F731E0463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50" y="2845454"/>
            <a:ext cx="4218334" cy="3256741"/>
          </a:xfrm>
          <a:prstGeom prst="rect">
            <a:avLst/>
          </a:prstGeom>
        </p:spPr>
      </p:pic>
      <p:sp>
        <p:nvSpPr>
          <p:cNvPr id="8" name="Jobbra nyíl 7"/>
          <p:cNvSpPr/>
          <p:nvPr/>
        </p:nvSpPr>
        <p:spPr>
          <a:xfrm rot="9106710">
            <a:off x="3084268" y="3584312"/>
            <a:ext cx="1583834" cy="8339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205E613A-3875-4D73-A121-5EBEBAC29978}"/>
              </a:ext>
            </a:extLst>
          </p:cNvPr>
          <p:cNvSpPr txBox="1"/>
          <p:nvPr/>
        </p:nvSpPr>
        <p:spPr>
          <a:xfrm>
            <a:off x="499401" y="2985284"/>
            <a:ext cx="1030148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Patyolat</a:t>
            </a:r>
          </a:p>
        </p:txBody>
      </p:sp>
      <p:pic>
        <p:nvPicPr>
          <p:cNvPr id="26" name="Kép 25">
            <a:extLst>
              <a:ext uri="{FF2B5EF4-FFF2-40B4-BE49-F238E27FC236}">
                <a16:creationId xmlns:a16="http://schemas.microsoft.com/office/drawing/2014/main" id="{5F3144EF-C71F-4F4A-9A7A-4B9A3BC4EF8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988" y="1282763"/>
            <a:ext cx="5463857" cy="4819432"/>
          </a:xfrm>
          <a:prstGeom prst="rect">
            <a:avLst/>
          </a:prstGeom>
        </p:spPr>
      </p:pic>
      <p:sp>
        <p:nvSpPr>
          <p:cNvPr id="23" name="Jobbra nyíl 7">
            <a:extLst>
              <a:ext uri="{FF2B5EF4-FFF2-40B4-BE49-F238E27FC236}">
                <a16:creationId xmlns:a16="http://schemas.microsoft.com/office/drawing/2014/main" id="{643AD323-758F-4B05-A53A-0172BB207874}"/>
              </a:ext>
            </a:extLst>
          </p:cNvPr>
          <p:cNvSpPr/>
          <p:nvPr/>
        </p:nvSpPr>
        <p:spPr>
          <a:xfrm flipV="1">
            <a:off x="6468988" y="2984861"/>
            <a:ext cx="264739" cy="9051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/>
          <p:cNvSpPr txBox="1"/>
          <p:nvPr/>
        </p:nvSpPr>
        <p:spPr>
          <a:xfrm>
            <a:off x="5006594" y="2845454"/>
            <a:ext cx="13562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/>
              <a:t>„D1” kontúr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D3295A5D-FD1F-42A7-BD43-DE499B506E34}"/>
              </a:ext>
            </a:extLst>
          </p:cNvPr>
          <p:cNvSpPr txBox="1"/>
          <p:nvPr/>
        </p:nvSpPr>
        <p:spPr>
          <a:xfrm>
            <a:off x="9810101" y="2123353"/>
            <a:ext cx="13562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/>
              <a:t>„D2” kontúr</a:t>
            </a:r>
          </a:p>
        </p:txBody>
      </p:sp>
      <p:cxnSp>
        <p:nvCxnSpPr>
          <p:cNvPr id="28" name="Egyenes összekötő nyíllal 27">
            <a:extLst>
              <a:ext uri="{FF2B5EF4-FFF2-40B4-BE49-F238E27FC236}">
                <a16:creationId xmlns:a16="http://schemas.microsoft.com/office/drawing/2014/main" id="{B6A7C962-861B-453D-8934-E46ABA3029F5}"/>
              </a:ext>
            </a:extLst>
          </p:cNvPr>
          <p:cNvCxnSpPr>
            <a:cxnSpLocks/>
          </p:cNvCxnSpPr>
          <p:nvPr/>
        </p:nvCxnSpPr>
        <p:spPr>
          <a:xfrm flipH="1">
            <a:off x="9628919" y="2528092"/>
            <a:ext cx="623681" cy="963493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67553DF5-22B8-446C-8F73-2B990130768D}"/>
              </a:ext>
            </a:extLst>
          </p:cNvPr>
          <p:cNvSpPr txBox="1"/>
          <p:nvPr/>
        </p:nvSpPr>
        <p:spPr>
          <a:xfrm>
            <a:off x="11045370" y="1382608"/>
            <a:ext cx="799158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BHG</a:t>
            </a: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64855AD0-9666-4565-AE66-AAB2589AC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093" y="4133257"/>
            <a:ext cx="2997680" cy="196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Lefelé nyíl 9">
            <a:extLst>
              <a:ext uri="{FF2B5EF4-FFF2-40B4-BE49-F238E27FC236}">
                <a16:creationId xmlns:a16="http://schemas.microsoft.com/office/drawing/2014/main" id="{832BE944-3F99-41E6-A3ED-4DDB47048BFD}"/>
              </a:ext>
            </a:extLst>
          </p:cNvPr>
          <p:cNvSpPr/>
          <p:nvPr/>
        </p:nvSpPr>
        <p:spPr>
          <a:xfrm>
            <a:off x="7167437" y="5084688"/>
            <a:ext cx="64086" cy="512509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>
              <a:solidFill>
                <a:srgbClr val="FF0000"/>
              </a:solidFill>
            </a:endParaRPr>
          </a:p>
        </p:txBody>
      </p:sp>
      <p:sp>
        <p:nvSpPr>
          <p:cNvPr id="27" name="Lefelé nyíl 9">
            <a:extLst>
              <a:ext uri="{FF2B5EF4-FFF2-40B4-BE49-F238E27FC236}">
                <a16:creationId xmlns:a16="http://schemas.microsoft.com/office/drawing/2014/main" id="{AE59C36E-2388-48E4-B761-F1E3CBCE6B1B}"/>
              </a:ext>
            </a:extLst>
          </p:cNvPr>
          <p:cNvSpPr/>
          <p:nvPr/>
        </p:nvSpPr>
        <p:spPr>
          <a:xfrm>
            <a:off x="5647289" y="4681798"/>
            <a:ext cx="64086" cy="512509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>
              <a:solidFill>
                <a:srgbClr val="FF0000"/>
              </a:solidFill>
            </a:endParaRPr>
          </a:p>
        </p:txBody>
      </p:sp>
      <p:sp>
        <p:nvSpPr>
          <p:cNvPr id="30" name="Lefelé nyíl 9">
            <a:extLst>
              <a:ext uri="{FF2B5EF4-FFF2-40B4-BE49-F238E27FC236}">
                <a16:creationId xmlns:a16="http://schemas.microsoft.com/office/drawing/2014/main" id="{878AC25E-5FD2-4254-9690-ECD1B7DDEB29}"/>
              </a:ext>
            </a:extLst>
          </p:cNvPr>
          <p:cNvSpPr/>
          <p:nvPr/>
        </p:nvSpPr>
        <p:spPr>
          <a:xfrm>
            <a:off x="6102428" y="4799733"/>
            <a:ext cx="64086" cy="512509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>
              <a:solidFill>
                <a:srgbClr val="FF0000"/>
              </a:solidFill>
            </a:endParaRPr>
          </a:p>
        </p:txBody>
      </p:sp>
      <p:sp>
        <p:nvSpPr>
          <p:cNvPr id="31" name="Lefelé nyíl 9">
            <a:extLst>
              <a:ext uri="{FF2B5EF4-FFF2-40B4-BE49-F238E27FC236}">
                <a16:creationId xmlns:a16="http://schemas.microsoft.com/office/drawing/2014/main" id="{DDA4E3EB-B8F0-4D19-B317-064A6E2CB7AA}"/>
              </a:ext>
            </a:extLst>
          </p:cNvPr>
          <p:cNvSpPr/>
          <p:nvPr/>
        </p:nvSpPr>
        <p:spPr>
          <a:xfrm>
            <a:off x="7640488" y="4711920"/>
            <a:ext cx="64086" cy="512509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18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7318" y="365126"/>
            <a:ext cx="3899647" cy="710640"/>
          </a:xfrm>
        </p:spPr>
        <p:txBody>
          <a:bodyPr/>
          <a:lstStyle/>
          <a:p>
            <a:pPr algn="ctr"/>
            <a:r>
              <a:rPr lang="hu-HU" dirty="0" smtClean="0"/>
              <a:t>MMG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71" y="235673"/>
            <a:ext cx="5320364" cy="6622327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747" y="1317811"/>
            <a:ext cx="5789907" cy="515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3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04822" y="365125"/>
            <a:ext cx="2948977" cy="1325563"/>
          </a:xfrm>
        </p:spPr>
        <p:txBody>
          <a:bodyPr/>
          <a:lstStyle/>
          <a:p>
            <a:pPr algn="ctr"/>
            <a:r>
              <a:rPr lang="hu-HU" dirty="0" smtClean="0"/>
              <a:t>TOTÉV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6" y="497541"/>
            <a:ext cx="7783085" cy="6212542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131" y="1569944"/>
            <a:ext cx="4166869" cy="495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70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D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b="1" dirty="0">
                <a:solidFill>
                  <a:schemeClr val="bg1"/>
                </a:solidFill>
              </a:rPr>
              <a:t>Békés </a:t>
            </a:r>
            <a:r>
              <a:rPr lang="hu-HU" b="1" dirty="0" err="1">
                <a:solidFill>
                  <a:schemeClr val="bg1"/>
                </a:solidFill>
              </a:rPr>
              <a:t>Drén</a:t>
            </a:r>
            <a:r>
              <a:rPr lang="hu-HU" b="1" dirty="0">
                <a:solidFill>
                  <a:schemeClr val="bg1"/>
                </a:solidFill>
              </a:rPr>
              <a:t> Kft. Szekszárd Lőtéri vízbázis kármentesítése 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E3B86-586F-4CC3-A340-6601228AF3BA}" type="slidenum">
              <a:rPr lang="hu-HU" b="1" smtClean="0">
                <a:solidFill>
                  <a:schemeClr val="bg1"/>
                </a:solidFill>
              </a:rPr>
              <a:t>18</a:t>
            </a:fld>
            <a:endParaRPr lang="hu-HU" b="1" dirty="0">
              <a:solidFill>
                <a:schemeClr val="bg1"/>
              </a:solidFill>
            </a:endParaRPr>
          </a:p>
        </p:txBody>
      </p:sp>
      <p:pic>
        <p:nvPicPr>
          <p:cNvPr id="27" name="Kép 26">
            <a:extLst>
              <a:ext uri="{FF2B5EF4-FFF2-40B4-BE49-F238E27FC236}">
                <a16:creationId xmlns:a16="http://schemas.microsoft.com/office/drawing/2014/main" id="{01D78D65-3102-497A-9F6B-FD12A5B2B06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28" y="1725460"/>
            <a:ext cx="5255408" cy="3445180"/>
          </a:xfrm>
          <a:prstGeom prst="rect">
            <a:avLst/>
          </a:prstGeom>
          <a:noFill/>
        </p:spPr>
      </p:pic>
      <p:sp>
        <p:nvSpPr>
          <p:cNvPr id="28" name="Nyíl: balra mutató 27">
            <a:extLst>
              <a:ext uri="{FF2B5EF4-FFF2-40B4-BE49-F238E27FC236}">
                <a16:creationId xmlns:a16="http://schemas.microsoft.com/office/drawing/2014/main" id="{668C8650-2EFB-4118-A248-DCAEBE933A66}"/>
              </a:ext>
            </a:extLst>
          </p:cNvPr>
          <p:cNvSpPr/>
          <p:nvPr/>
        </p:nvSpPr>
        <p:spPr>
          <a:xfrm>
            <a:off x="4338923" y="3716242"/>
            <a:ext cx="1330214" cy="319336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000" dirty="0">
                <a:solidFill>
                  <a:schemeClr val="tx1"/>
                </a:solidFill>
              </a:rPr>
              <a:t>D2 [DCE]=1600 µg/L</a:t>
            </a:r>
          </a:p>
        </p:txBody>
      </p:sp>
      <p:sp>
        <p:nvSpPr>
          <p:cNvPr id="29" name="Nyíl: balra mutató 28">
            <a:extLst>
              <a:ext uri="{FF2B5EF4-FFF2-40B4-BE49-F238E27FC236}">
                <a16:creationId xmlns:a16="http://schemas.microsoft.com/office/drawing/2014/main" id="{BC3D5DF2-089F-4EFE-8881-95048DB8289C}"/>
              </a:ext>
            </a:extLst>
          </p:cNvPr>
          <p:cNvSpPr/>
          <p:nvPr/>
        </p:nvSpPr>
        <p:spPr>
          <a:xfrm>
            <a:off x="1351564" y="2317901"/>
            <a:ext cx="1716471" cy="262249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000" dirty="0">
                <a:solidFill>
                  <a:schemeClr val="tx1"/>
                </a:solidFill>
              </a:rPr>
              <a:t>kiinduló [DCE]=13 000 µg/L</a:t>
            </a:r>
          </a:p>
        </p:txBody>
      </p:sp>
      <p:pic>
        <p:nvPicPr>
          <p:cNvPr id="8" name="Kép 7" descr="A képen daru, mezőgazdasági gép látható&#10;&#10;Automatikusan generált leírás">
            <a:extLst>
              <a:ext uri="{FF2B5EF4-FFF2-40B4-BE49-F238E27FC236}">
                <a16:creationId xmlns:a16="http://schemas.microsoft.com/office/drawing/2014/main" id="{F25D8A71-7976-405F-B7CC-059300F655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83325" y="1988984"/>
            <a:ext cx="6136858" cy="3451983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C239FB47-936C-4D1D-B965-9EADF4171053}"/>
              </a:ext>
            </a:extLst>
          </p:cNvPr>
          <p:cNvSpPr txBox="1"/>
          <p:nvPr/>
        </p:nvSpPr>
        <p:spPr>
          <a:xfrm>
            <a:off x="186224" y="130575"/>
            <a:ext cx="12005776" cy="564301"/>
          </a:xfrm>
          <a:prstGeom prst="rect">
            <a:avLst/>
          </a:prstGeom>
          <a:solidFill>
            <a:srgbClr val="FFFFFF">
              <a:alpha val="18039"/>
            </a:srgbClr>
          </a:solidFill>
        </p:spPr>
        <p:txBody>
          <a:bodyPr vert="horz" lIns="91440" tIns="45720" rIns="91440" bIns="45720" rtlCol="0" anchor="b">
            <a:noAutofit/>
          </a:bodyPr>
          <a:lstStyle>
            <a:defPPr>
              <a:defRPr lang="hu-HU"/>
            </a:defPPr>
            <a:lvl1pPr>
              <a:spcBef>
                <a:spcPct val="0"/>
              </a:spcBef>
              <a:buNone/>
              <a:defRPr sz="2400" cap="small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r>
              <a:rPr lang="hu-HU" dirty="0"/>
              <a:t>talajkeverés nagyteljesítményű gépekkel, 20 m mélységig</a:t>
            </a:r>
          </a:p>
        </p:txBody>
      </p:sp>
      <p:cxnSp>
        <p:nvCxnSpPr>
          <p:cNvPr id="21" name="Egyenes összekötő 20">
            <a:extLst>
              <a:ext uri="{FF2B5EF4-FFF2-40B4-BE49-F238E27FC236}">
                <a16:creationId xmlns:a16="http://schemas.microsoft.com/office/drawing/2014/main" id="{8824AF30-9125-4AF4-8ABD-0CA1D6FA54FF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989853" y="3875910"/>
            <a:ext cx="3349070" cy="0"/>
          </a:xfrm>
          <a:prstGeom prst="line">
            <a:avLst/>
          </a:prstGeom>
          <a:ln>
            <a:prstDash val="sysDot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Kép 9" descr="A képen fű, kültéri, kotrógép, szállítás látható&#10;&#10;Automatikusan generált leírás">
            <a:extLst>
              <a:ext uri="{FF2B5EF4-FFF2-40B4-BE49-F238E27FC236}">
                <a16:creationId xmlns:a16="http://schemas.microsoft.com/office/drawing/2014/main" id="{6C636E94-43DD-41FA-BF16-7D9754A488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2" t="3249" r="23838" b="20758"/>
          <a:stretch/>
        </p:blipFill>
        <p:spPr>
          <a:xfrm>
            <a:off x="9026481" y="2317901"/>
            <a:ext cx="3116784" cy="3011336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8EE20784-B1CE-43C2-AE39-AC185711F043}"/>
              </a:ext>
            </a:extLst>
          </p:cNvPr>
          <p:cNvSpPr txBox="1"/>
          <p:nvPr/>
        </p:nvSpPr>
        <p:spPr>
          <a:xfrm>
            <a:off x="156028" y="1407744"/>
            <a:ext cx="525540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400" dirty="0"/>
              <a:t>Kisminta kísérlet (3 kg </a:t>
            </a:r>
            <a:r>
              <a:rPr lang="hu-HU" sz="1400" dirty="0" err="1"/>
              <a:t>Fe</a:t>
            </a:r>
            <a:r>
              <a:rPr lang="hu-HU" sz="1000" dirty="0"/>
              <a:t>(0)</a:t>
            </a:r>
            <a:r>
              <a:rPr lang="hu-HU" sz="1400" dirty="0"/>
              <a:t> / 1 t szennyezett talaj)</a:t>
            </a:r>
          </a:p>
        </p:txBody>
      </p:sp>
      <p:sp>
        <p:nvSpPr>
          <p:cNvPr id="7" name="Nyíl: felfelé mutató 6">
            <a:extLst>
              <a:ext uri="{FF2B5EF4-FFF2-40B4-BE49-F238E27FC236}">
                <a16:creationId xmlns:a16="http://schemas.microsoft.com/office/drawing/2014/main" id="{4AB1DFFC-56CF-49F6-A6DF-3EB72B63EEB7}"/>
              </a:ext>
            </a:extLst>
          </p:cNvPr>
          <p:cNvSpPr/>
          <p:nvPr/>
        </p:nvSpPr>
        <p:spPr>
          <a:xfrm>
            <a:off x="1305845" y="4348982"/>
            <a:ext cx="45719" cy="258617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Nyíl: felfelé mutató 14">
            <a:extLst>
              <a:ext uri="{FF2B5EF4-FFF2-40B4-BE49-F238E27FC236}">
                <a16:creationId xmlns:a16="http://schemas.microsoft.com/office/drawing/2014/main" id="{363406F2-5CF8-458F-BD60-446B06BB92D1}"/>
              </a:ext>
            </a:extLst>
          </p:cNvPr>
          <p:cNvSpPr/>
          <p:nvPr/>
        </p:nvSpPr>
        <p:spPr>
          <a:xfrm>
            <a:off x="4164500" y="4384442"/>
            <a:ext cx="45719" cy="258617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815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bg1"/>
                </a:solidFill>
              </a:rPr>
              <a:t>KÖSZÖNÖM A FIGYELMET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5125"/>
            <a:ext cx="9144001" cy="610291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603" y="545212"/>
            <a:ext cx="2697138" cy="294490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603" y="3670205"/>
            <a:ext cx="2697138" cy="2740748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349624" y="5567082"/>
            <a:ext cx="5056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KÖSZÖNÖM A FIGYELMET</a:t>
            </a:r>
            <a:endParaRPr lang="hu-HU" sz="3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66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09" y="0"/>
            <a:ext cx="10339192" cy="6858000"/>
          </a:xfrm>
        </p:spPr>
      </p:pic>
    </p:spTree>
    <p:extLst>
      <p:ext uri="{BB962C8B-B14F-4D97-AF65-F5344CB8AC3E}">
        <p14:creationId xmlns:p14="http://schemas.microsoft.com/office/powerpoint/2010/main" val="299202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9901"/>
          </a:xfrm>
        </p:spPr>
        <p:txBody>
          <a:bodyPr>
            <a:normAutofit/>
          </a:bodyPr>
          <a:lstStyle/>
          <a:p>
            <a:pPr algn="ctr"/>
            <a:r>
              <a:rPr lang="hu-HU" sz="3200" dirty="0" smtClean="0"/>
              <a:t>FELSZÍNI VIZEKTŐL FÜGGETLEN VÍZTÍPUSOK </a:t>
            </a:r>
            <a:endParaRPr lang="hu-HU" sz="32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215026"/>
            <a:ext cx="10685745" cy="5642974"/>
          </a:xfrm>
        </p:spPr>
      </p:pic>
    </p:spTree>
    <p:extLst>
      <p:ext uri="{BB962C8B-B14F-4D97-AF65-F5344CB8AC3E}">
        <p14:creationId xmlns:p14="http://schemas.microsoft.com/office/powerpoint/2010/main" val="154197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200" dirty="0" smtClean="0"/>
              <a:t>FELSZÍN ALATTI KÖRFORGÁS </a:t>
            </a:r>
            <a:r>
              <a:rPr lang="hu-HU" sz="3200" dirty="0"/>
              <a:t>É</a:t>
            </a:r>
            <a:r>
              <a:rPr lang="hu-HU" sz="3200" dirty="0" smtClean="0"/>
              <a:t>S </a:t>
            </a:r>
            <a:r>
              <a:rPr lang="hu-HU" sz="3200" dirty="0" smtClean="0"/>
              <a:t>ÁRAMLÁSI PÁLYÁK</a:t>
            </a:r>
            <a:endParaRPr lang="hu-HU" sz="32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41" y="1315233"/>
            <a:ext cx="9244207" cy="5482621"/>
          </a:xfrm>
        </p:spPr>
      </p:pic>
    </p:spTree>
    <p:extLst>
      <p:ext uri="{BB962C8B-B14F-4D97-AF65-F5344CB8AC3E}">
        <p14:creationId xmlns:p14="http://schemas.microsoft.com/office/powerpoint/2010/main" val="233371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/>
          </a:bodyPr>
          <a:lstStyle/>
          <a:p>
            <a:r>
              <a:rPr lang="hu-HU" sz="2000" dirty="0" smtClean="0"/>
              <a:t>https://mbfsz.gov.hu/sites/default/files/media/file/file/2020/03/30/Szekszard_vizsgalati_jelentes.pdf</a:t>
            </a:r>
            <a:endParaRPr lang="hu-HU" sz="2000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07" y="914400"/>
            <a:ext cx="11333585" cy="5787540"/>
          </a:xfrm>
        </p:spPr>
      </p:pic>
    </p:spTree>
    <p:extLst>
      <p:ext uri="{BB962C8B-B14F-4D97-AF65-F5344CB8AC3E}">
        <p14:creationId xmlns:p14="http://schemas.microsoft.com/office/powerpoint/2010/main" val="288224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208108"/>
            <a:ext cx="10515600" cy="6512200"/>
          </a:xfrm>
        </p:spPr>
      </p:pic>
    </p:spTree>
    <p:extLst>
      <p:ext uri="{BB962C8B-B14F-4D97-AF65-F5344CB8AC3E}">
        <p14:creationId xmlns:p14="http://schemas.microsoft.com/office/powerpoint/2010/main" val="186101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82" y="302617"/>
            <a:ext cx="10027231" cy="6290090"/>
          </a:xfrm>
        </p:spPr>
      </p:pic>
    </p:spTree>
    <p:extLst>
      <p:ext uri="{BB962C8B-B14F-4D97-AF65-F5344CB8AC3E}">
        <p14:creationId xmlns:p14="http://schemas.microsoft.com/office/powerpoint/2010/main" val="210503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B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818D373-7939-45AE-BC0F-290D599F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b="1" dirty="0">
                <a:solidFill>
                  <a:schemeClr val="bg1"/>
                </a:solidFill>
              </a:rPr>
              <a:t>Békés Drén Kft. Szekszárd Lőtéri vízbázis kármentesítése 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40BFFD07-905F-4975-854B-62F184328274}"/>
              </a:ext>
            </a:extLst>
          </p:cNvPr>
          <p:cNvSpPr txBox="1"/>
          <p:nvPr/>
        </p:nvSpPr>
        <p:spPr>
          <a:xfrm>
            <a:off x="480291" y="862620"/>
            <a:ext cx="2317246" cy="830997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Klórozott szénhidrogén szennyezés első észlelése (DCE): 1993</a:t>
            </a:r>
            <a:endParaRPr lang="hu-HU" sz="1600" dirty="0"/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5E9183F6-1160-4160-BC05-82F64190D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291" y="224789"/>
            <a:ext cx="11711709" cy="476609"/>
          </a:xfrm>
          <a:prstGeom prst="rect">
            <a:avLst/>
          </a:prstGeom>
          <a:solidFill>
            <a:srgbClr val="FFFFFF">
              <a:alpha val="18039"/>
            </a:srgbClr>
          </a:solidFill>
        </p:spPr>
        <p:txBody>
          <a:bodyPr vert="horz" lIns="91440" tIns="45720" rIns="91440" bIns="45720" rtlCol="0" anchor="b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hu-HU" sz="24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Előzmények (1993-2021; 28 év)</a:t>
            </a:r>
            <a:endParaRPr lang="hu-HU" altLang="hu-HU" sz="2400" cap="small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cxnSp>
        <p:nvCxnSpPr>
          <p:cNvPr id="3" name="Egyenes összekötő 2">
            <a:extLst>
              <a:ext uri="{FF2B5EF4-FFF2-40B4-BE49-F238E27FC236}">
                <a16:creationId xmlns:a16="http://schemas.microsoft.com/office/drawing/2014/main" id="{7E83C6BE-0690-46AC-A687-CAFC25C226AE}"/>
              </a:ext>
            </a:extLst>
          </p:cNvPr>
          <p:cNvCxnSpPr>
            <a:cxnSpLocks/>
          </p:cNvCxnSpPr>
          <p:nvPr/>
        </p:nvCxnSpPr>
        <p:spPr>
          <a:xfrm flipV="1">
            <a:off x="0" y="2613891"/>
            <a:ext cx="12192000" cy="32326"/>
          </a:xfrm>
          <a:prstGeom prst="line">
            <a:avLst/>
          </a:prstGeom>
          <a:ln w="57150"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Egyenes összekötő 20">
            <a:extLst>
              <a:ext uri="{FF2B5EF4-FFF2-40B4-BE49-F238E27FC236}">
                <a16:creationId xmlns:a16="http://schemas.microsoft.com/office/drawing/2014/main" id="{3174E3DD-8492-4101-BAE3-75F3EB8D2004}"/>
              </a:ext>
            </a:extLst>
          </p:cNvPr>
          <p:cNvCxnSpPr/>
          <p:nvPr/>
        </p:nvCxnSpPr>
        <p:spPr>
          <a:xfrm>
            <a:off x="304798" y="2385286"/>
            <a:ext cx="0" cy="4895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F634B745-69D0-42DE-A64B-9FFC90A14366}"/>
              </a:ext>
            </a:extLst>
          </p:cNvPr>
          <p:cNvSpPr txBox="1"/>
          <p:nvPr/>
        </p:nvSpPr>
        <p:spPr>
          <a:xfrm>
            <a:off x="6430284" y="1201210"/>
            <a:ext cx="2140499" cy="523220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Lőtéri Vízbázis D-i része felhagyásra került (2012)</a:t>
            </a:r>
            <a:endParaRPr lang="hu-HU" sz="1400" dirty="0"/>
          </a:p>
        </p:txBody>
      </p:sp>
      <p:cxnSp>
        <p:nvCxnSpPr>
          <p:cNvPr id="49" name="Egyenes összekötő 48">
            <a:extLst>
              <a:ext uri="{FF2B5EF4-FFF2-40B4-BE49-F238E27FC236}">
                <a16:creationId xmlns:a16="http://schemas.microsoft.com/office/drawing/2014/main" id="{59B34B19-E1A3-4653-9ADA-388439D46760}"/>
              </a:ext>
            </a:extLst>
          </p:cNvPr>
          <p:cNvCxnSpPr/>
          <p:nvPr/>
        </p:nvCxnSpPr>
        <p:spPr>
          <a:xfrm>
            <a:off x="1066797" y="2385286"/>
            <a:ext cx="0" cy="4895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Egyenes összekötő 49">
            <a:extLst>
              <a:ext uri="{FF2B5EF4-FFF2-40B4-BE49-F238E27FC236}">
                <a16:creationId xmlns:a16="http://schemas.microsoft.com/office/drawing/2014/main" id="{82A8B576-653D-4D57-AE94-331C5FF9CA8F}"/>
              </a:ext>
            </a:extLst>
          </p:cNvPr>
          <p:cNvCxnSpPr/>
          <p:nvPr/>
        </p:nvCxnSpPr>
        <p:spPr>
          <a:xfrm>
            <a:off x="701964" y="2385286"/>
            <a:ext cx="0" cy="4895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Egyenes összekötő 52">
            <a:extLst>
              <a:ext uri="{FF2B5EF4-FFF2-40B4-BE49-F238E27FC236}">
                <a16:creationId xmlns:a16="http://schemas.microsoft.com/office/drawing/2014/main" id="{8E7CEAD9-40B1-4C5A-B506-1D50E645F949}"/>
              </a:ext>
            </a:extLst>
          </p:cNvPr>
          <p:cNvCxnSpPr/>
          <p:nvPr/>
        </p:nvCxnSpPr>
        <p:spPr>
          <a:xfrm>
            <a:off x="1824179" y="2385284"/>
            <a:ext cx="0" cy="4895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Egyenes összekötő 53">
            <a:extLst>
              <a:ext uri="{FF2B5EF4-FFF2-40B4-BE49-F238E27FC236}">
                <a16:creationId xmlns:a16="http://schemas.microsoft.com/office/drawing/2014/main" id="{7674A2B3-572B-4381-800E-C72F463145D0}"/>
              </a:ext>
            </a:extLst>
          </p:cNvPr>
          <p:cNvCxnSpPr/>
          <p:nvPr/>
        </p:nvCxnSpPr>
        <p:spPr>
          <a:xfrm>
            <a:off x="1439140" y="2385285"/>
            <a:ext cx="0" cy="4895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Egyenes összekötő 54">
            <a:extLst>
              <a:ext uri="{FF2B5EF4-FFF2-40B4-BE49-F238E27FC236}">
                <a16:creationId xmlns:a16="http://schemas.microsoft.com/office/drawing/2014/main" id="{F0F0D3DC-3FFD-45F5-8F6E-13EED5A7C112}"/>
              </a:ext>
            </a:extLst>
          </p:cNvPr>
          <p:cNvCxnSpPr/>
          <p:nvPr/>
        </p:nvCxnSpPr>
        <p:spPr>
          <a:xfrm>
            <a:off x="2203158" y="2385283"/>
            <a:ext cx="0" cy="4895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Egyenes összekötő 57">
            <a:extLst>
              <a:ext uri="{FF2B5EF4-FFF2-40B4-BE49-F238E27FC236}">
                <a16:creationId xmlns:a16="http://schemas.microsoft.com/office/drawing/2014/main" id="{3BB8E429-89EB-4E2E-961B-53B8B41279F9}"/>
              </a:ext>
            </a:extLst>
          </p:cNvPr>
          <p:cNvCxnSpPr/>
          <p:nvPr/>
        </p:nvCxnSpPr>
        <p:spPr>
          <a:xfrm>
            <a:off x="2586180" y="2385287"/>
            <a:ext cx="0" cy="4895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Egyenes összekötő 58">
            <a:extLst>
              <a:ext uri="{FF2B5EF4-FFF2-40B4-BE49-F238E27FC236}">
                <a16:creationId xmlns:a16="http://schemas.microsoft.com/office/drawing/2014/main" id="{82911FA2-936C-43ED-A940-A808F31A0041}"/>
              </a:ext>
            </a:extLst>
          </p:cNvPr>
          <p:cNvCxnSpPr/>
          <p:nvPr/>
        </p:nvCxnSpPr>
        <p:spPr>
          <a:xfrm>
            <a:off x="3349044" y="2385282"/>
            <a:ext cx="0" cy="4895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Egyenes összekötő 59">
            <a:extLst>
              <a:ext uri="{FF2B5EF4-FFF2-40B4-BE49-F238E27FC236}">
                <a16:creationId xmlns:a16="http://schemas.microsoft.com/office/drawing/2014/main" id="{86CA4BEA-145F-43B6-B7BA-A91F8A56D46B}"/>
              </a:ext>
            </a:extLst>
          </p:cNvPr>
          <p:cNvCxnSpPr/>
          <p:nvPr/>
        </p:nvCxnSpPr>
        <p:spPr>
          <a:xfrm>
            <a:off x="2958810" y="2385282"/>
            <a:ext cx="0" cy="4895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Egyenes összekötő 61">
            <a:extLst>
              <a:ext uri="{FF2B5EF4-FFF2-40B4-BE49-F238E27FC236}">
                <a16:creationId xmlns:a16="http://schemas.microsoft.com/office/drawing/2014/main" id="{FC3E7CFB-AF32-4B7A-A7D3-B13E57D602C3}"/>
              </a:ext>
            </a:extLst>
          </p:cNvPr>
          <p:cNvCxnSpPr/>
          <p:nvPr/>
        </p:nvCxnSpPr>
        <p:spPr>
          <a:xfrm>
            <a:off x="3740726" y="2385281"/>
            <a:ext cx="0" cy="4895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Egyenes összekötő 62">
            <a:extLst>
              <a:ext uri="{FF2B5EF4-FFF2-40B4-BE49-F238E27FC236}">
                <a16:creationId xmlns:a16="http://schemas.microsoft.com/office/drawing/2014/main" id="{8E013121-211F-4F8E-9CE0-F33207CE9937}"/>
              </a:ext>
            </a:extLst>
          </p:cNvPr>
          <p:cNvCxnSpPr/>
          <p:nvPr/>
        </p:nvCxnSpPr>
        <p:spPr>
          <a:xfrm>
            <a:off x="4487714" y="2385279"/>
            <a:ext cx="0" cy="4895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" name="Egyenes összekötő 63">
            <a:extLst>
              <a:ext uri="{FF2B5EF4-FFF2-40B4-BE49-F238E27FC236}">
                <a16:creationId xmlns:a16="http://schemas.microsoft.com/office/drawing/2014/main" id="{A58CD956-B247-4237-97E4-589EAEE705E8}"/>
              </a:ext>
            </a:extLst>
          </p:cNvPr>
          <p:cNvCxnSpPr/>
          <p:nvPr/>
        </p:nvCxnSpPr>
        <p:spPr>
          <a:xfrm>
            <a:off x="4103542" y="2385280"/>
            <a:ext cx="0" cy="4895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Egyenes összekötő 64">
            <a:extLst>
              <a:ext uri="{FF2B5EF4-FFF2-40B4-BE49-F238E27FC236}">
                <a16:creationId xmlns:a16="http://schemas.microsoft.com/office/drawing/2014/main" id="{7E9C8AB9-FC3E-40FF-AEB9-E3D27CB77C74}"/>
              </a:ext>
            </a:extLst>
          </p:cNvPr>
          <p:cNvCxnSpPr/>
          <p:nvPr/>
        </p:nvCxnSpPr>
        <p:spPr>
          <a:xfrm>
            <a:off x="4861211" y="2385279"/>
            <a:ext cx="0" cy="4895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Egyenes összekötő 65">
            <a:extLst>
              <a:ext uri="{FF2B5EF4-FFF2-40B4-BE49-F238E27FC236}">
                <a16:creationId xmlns:a16="http://schemas.microsoft.com/office/drawing/2014/main" id="{B4AEE893-F41A-4173-9358-F0C1FE925E52}"/>
              </a:ext>
            </a:extLst>
          </p:cNvPr>
          <p:cNvCxnSpPr/>
          <p:nvPr/>
        </p:nvCxnSpPr>
        <p:spPr>
          <a:xfrm>
            <a:off x="7534851" y="2385279"/>
            <a:ext cx="0" cy="4895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Egyenes összekötő 66">
            <a:extLst>
              <a:ext uri="{FF2B5EF4-FFF2-40B4-BE49-F238E27FC236}">
                <a16:creationId xmlns:a16="http://schemas.microsoft.com/office/drawing/2014/main" id="{D0916CB5-10F3-4012-8C4B-444C5C2FB9B9}"/>
              </a:ext>
            </a:extLst>
          </p:cNvPr>
          <p:cNvCxnSpPr/>
          <p:nvPr/>
        </p:nvCxnSpPr>
        <p:spPr>
          <a:xfrm>
            <a:off x="5640240" y="2385278"/>
            <a:ext cx="0" cy="4895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Egyenes összekötő 67">
            <a:extLst>
              <a:ext uri="{FF2B5EF4-FFF2-40B4-BE49-F238E27FC236}">
                <a16:creationId xmlns:a16="http://schemas.microsoft.com/office/drawing/2014/main" id="{0F5E867A-3573-4E40-827F-DFA07B33D7D8}"/>
              </a:ext>
            </a:extLst>
          </p:cNvPr>
          <p:cNvCxnSpPr/>
          <p:nvPr/>
        </p:nvCxnSpPr>
        <p:spPr>
          <a:xfrm>
            <a:off x="5243656" y="2385279"/>
            <a:ext cx="0" cy="4895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Egyenes összekötő 68">
            <a:extLst>
              <a:ext uri="{FF2B5EF4-FFF2-40B4-BE49-F238E27FC236}">
                <a16:creationId xmlns:a16="http://schemas.microsoft.com/office/drawing/2014/main" id="{B4710992-7ED8-41CD-9BC2-5064978822DD}"/>
              </a:ext>
            </a:extLst>
          </p:cNvPr>
          <p:cNvCxnSpPr/>
          <p:nvPr/>
        </p:nvCxnSpPr>
        <p:spPr>
          <a:xfrm>
            <a:off x="6012898" y="2385278"/>
            <a:ext cx="0" cy="4895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Egyenes összekötő 69">
            <a:extLst>
              <a:ext uri="{FF2B5EF4-FFF2-40B4-BE49-F238E27FC236}">
                <a16:creationId xmlns:a16="http://schemas.microsoft.com/office/drawing/2014/main" id="{C71B7374-978C-4370-B5E6-6F32CEB3104A}"/>
              </a:ext>
            </a:extLst>
          </p:cNvPr>
          <p:cNvCxnSpPr/>
          <p:nvPr/>
        </p:nvCxnSpPr>
        <p:spPr>
          <a:xfrm>
            <a:off x="7917872" y="2385278"/>
            <a:ext cx="0" cy="4895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Egyenes összekötő 70">
            <a:extLst>
              <a:ext uri="{FF2B5EF4-FFF2-40B4-BE49-F238E27FC236}">
                <a16:creationId xmlns:a16="http://schemas.microsoft.com/office/drawing/2014/main" id="{80258C41-B8F3-42C0-A382-926C06431EB5}"/>
              </a:ext>
            </a:extLst>
          </p:cNvPr>
          <p:cNvCxnSpPr/>
          <p:nvPr/>
        </p:nvCxnSpPr>
        <p:spPr>
          <a:xfrm>
            <a:off x="8315610" y="2385277"/>
            <a:ext cx="0" cy="4895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Egyenes összekötő 71">
            <a:extLst>
              <a:ext uri="{FF2B5EF4-FFF2-40B4-BE49-F238E27FC236}">
                <a16:creationId xmlns:a16="http://schemas.microsoft.com/office/drawing/2014/main" id="{C2DC3943-FDC1-496A-A823-2ADD7E755A38}"/>
              </a:ext>
            </a:extLst>
          </p:cNvPr>
          <p:cNvCxnSpPr/>
          <p:nvPr/>
        </p:nvCxnSpPr>
        <p:spPr>
          <a:xfrm>
            <a:off x="6394738" y="2385278"/>
            <a:ext cx="0" cy="4895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4" name="Egyenes összekötő 73">
            <a:extLst>
              <a:ext uri="{FF2B5EF4-FFF2-40B4-BE49-F238E27FC236}">
                <a16:creationId xmlns:a16="http://schemas.microsoft.com/office/drawing/2014/main" id="{BE10A698-83AE-4B97-BEC5-5E1846C753B7}"/>
              </a:ext>
            </a:extLst>
          </p:cNvPr>
          <p:cNvCxnSpPr/>
          <p:nvPr/>
        </p:nvCxnSpPr>
        <p:spPr>
          <a:xfrm>
            <a:off x="6775738" y="2385277"/>
            <a:ext cx="0" cy="4895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3" name="Egyenes összekötő 92">
            <a:extLst>
              <a:ext uri="{FF2B5EF4-FFF2-40B4-BE49-F238E27FC236}">
                <a16:creationId xmlns:a16="http://schemas.microsoft.com/office/drawing/2014/main" id="{EA57BFF6-F7C0-4A0B-8D1F-AB18184D4F23}"/>
              </a:ext>
            </a:extLst>
          </p:cNvPr>
          <p:cNvCxnSpPr/>
          <p:nvPr/>
        </p:nvCxnSpPr>
        <p:spPr>
          <a:xfrm>
            <a:off x="7150388" y="2385277"/>
            <a:ext cx="0" cy="4895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4" name="Egyenes összekötő 93">
            <a:extLst>
              <a:ext uri="{FF2B5EF4-FFF2-40B4-BE49-F238E27FC236}">
                <a16:creationId xmlns:a16="http://schemas.microsoft.com/office/drawing/2014/main" id="{E24F413B-19AF-40E2-9872-9E9F39CCF92E}"/>
              </a:ext>
            </a:extLst>
          </p:cNvPr>
          <p:cNvCxnSpPr/>
          <p:nvPr/>
        </p:nvCxnSpPr>
        <p:spPr>
          <a:xfrm>
            <a:off x="8680738" y="2385276"/>
            <a:ext cx="0" cy="4895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5" name="Egyenes összekötő 94">
            <a:extLst>
              <a:ext uri="{FF2B5EF4-FFF2-40B4-BE49-F238E27FC236}">
                <a16:creationId xmlns:a16="http://schemas.microsoft.com/office/drawing/2014/main" id="{0E2CD9EA-2EA4-49BA-ADE8-8564B7820535}"/>
              </a:ext>
            </a:extLst>
          </p:cNvPr>
          <p:cNvCxnSpPr/>
          <p:nvPr/>
        </p:nvCxnSpPr>
        <p:spPr>
          <a:xfrm>
            <a:off x="9045863" y="2386415"/>
            <a:ext cx="0" cy="4895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6" name="Egyenes összekötő 95">
            <a:extLst>
              <a:ext uri="{FF2B5EF4-FFF2-40B4-BE49-F238E27FC236}">
                <a16:creationId xmlns:a16="http://schemas.microsoft.com/office/drawing/2014/main" id="{D153A61E-1020-4B4A-AE39-BFEF88CF0E8C}"/>
              </a:ext>
            </a:extLst>
          </p:cNvPr>
          <p:cNvCxnSpPr/>
          <p:nvPr/>
        </p:nvCxnSpPr>
        <p:spPr>
          <a:xfrm>
            <a:off x="9442738" y="2380931"/>
            <a:ext cx="0" cy="4895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7" name="Egyenes összekötő 96">
            <a:extLst>
              <a:ext uri="{FF2B5EF4-FFF2-40B4-BE49-F238E27FC236}">
                <a16:creationId xmlns:a16="http://schemas.microsoft.com/office/drawing/2014/main" id="{B44CF330-42BB-42A3-93D5-C39DF5F9FAA9}"/>
              </a:ext>
            </a:extLst>
          </p:cNvPr>
          <p:cNvCxnSpPr/>
          <p:nvPr/>
        </p:nvCxnSpPr>
        <p:spPr>
          <a:xfrm>
            <a:off x="9823738" y="2380931"/>
            <a:ext cx="0" cy="4895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8" name="Egyenes összekötő 97">
            <a:extLst>
              <a:ext uri="{FF2B5EF4-FFF2-40B4-BE49-F238E27FC236}">
                <a16:creationId xmlns:a16="http://schemas.microsoft.com/office/drawing/2014/main" id="{1B8FB1A0-56CE-45ED-8727-E3784C2A98FA}"/>
              </a:ext>
            </a:extLst>
          </p:cNvPr>
          <p:cNvCxnSpPr/>
          <p:nvPr/>
        </p:nvCxnSpPr>
        <p:spPr>
          <a:xfrm>
            <a:off x="10207913" y="2380931"/>
            <a:ext cx="0" cy="4895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9" name="Egyenes összekötő 98">
            <a:extLst>
              <a:ext uri="{FF2B5EF4-FFF2-40B4-BE49-F238E27FC236}">
                <a16:creationId xmlns:a16="http://schemas.microsoft.com/office/drawing/2014/main" id="{F95E972E-4FD4-461B-9C5D-A3FDA5E81263}"/>
              </a:ext>
            </a:extLst>
          </p:cNvPr>
          <p:cNvCxnSpPr/>
          <p:nvPr/>
        </p:nvCxnSpPr>
        <p:spPr>
          <a:xfrm>
            <a:off x="10585738" y="2384106"/>
            <a:ext cx="0" cy="4895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0" name="Egyenes összekötő 99">
            <a:extLst>
              <a:ext uri="{FF2B5EF4-FFF2-40B4-BE49-F238E27FC236}">
                <a16:creationId xmlns:a16="http://schemas.microsoft.com/office/drawing/2014/main" id="{14BA6077-BE39-498B-A5AB-FEC9BC31C3C6}"/>
              </a:ext>
            </a:extLst>
          </p:cNvPr>
          <p:cNvCxnSpPr/>
          <p:nvPr/>
        </p:nvCxnSpPr>
        <p:spPr>
          <a:xfrm>
            <a:off x="10973088" y="2380931"/>
            <a:ext cx="0" cy="4895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1" name="Egyenes összekötő 100">
            <a:extLst>
              <a:ext uri="{FF2B5EF4-FFF2-40B4-BE49-F238E27FC236}">
                <a16:creationId xmlns:a16="http://schemas.microsoft.com/office/drawing/2014/main" id="{DAA6523F-9533-4EF6-93F4-87B112A17F38}"/>
              </a:ext>
            </a:extLst>
          </p:cNvPr>
          <p:cNvCxnSpPr/>
          <p:nvPr/>
        </p:nvCxnSpPr>
        <p:spPr>
          <a:xfrm>
            <a:off x="11353800" y="2380931"/>
            <a:ext cx="0" cy="4895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2" name="Egyenes összekötő 101">
            <a:extLst>
              <a:ext uri="{FF2B5EF4-FFF2-40B4-BE49-F238E27FC236}">
                <a16:creationId xmlns:a16="http://schemas.microsoft.com/office/drawing/2014/main" id="{2FE4CF75-EA31-4335-B596-D7CE6400DAEF}"/>
              </a:ext>
            </a:extLst>
          </p:cNvPr>
          <p:cNvCxnSpPr/>
          <p:nvPr/>
        </p:nvCxnSpPr>
        <p:spPr>
          <a:xfrm>
            <a:off x="11719213" y="2380931"/>
            <a:ext cx="0" cy="4895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Egyenes összekötő 3">
            <a:extLst>
              <a:ext uri="{FF2B5EF4-FFF2-40B4-BE49-F238E27FC236}">
                <a16:creationId xmlns:a16="http://schemas.microsoft.com/office/drawing/2014/main" id="{7E0F405E-9581-4053-A2D2-FD6556A06479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480291" y="1278119"/>
            <a:ext cx="0" cy="1230262"/>
          </a:xfrm>
          <a:prstGeom prst="line">
            <a:avLst/>
          </a:prstGeom>
          <a:ln w="19050" cap="rnd">
            <a:solidFill>
              <a:srgbClr val="FFFF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gyenes összekötő 43">
            <a:extLst>
              <a:ext uri="{FF2B5EF4-FFF2-40B4-BE49-F238E27FC236}">
                <a16:creationId xmlns:a16="http://schemas.microsoft.com/office/drawing/2014/main" id="{6E7383E0-5B2D-4341-A494-8F249AC1EA1D}"/>
              </a:ext>
            </a:extLst>
          </p:cNvPr>
          <p:cNvCxnSpPr>
            <a:cxnSpLocks/>
            <a:endCxn id="26" idx="2"/>
          </p:cNvCxnSpPr>
          <p:nvPr/>
        </p:nvCxnSpPr>
        <p:spPr>
          <a:xfrm flipH="1" flipV="1">
            <a:off x="7500534" y="1724430"/>
            <a:ext cx="222321" cy="855754"/>
          </a:xfrm>
          <a:prstGeom prst="line">
            <a:avLst/>
          </a:prstGeom>
          <a:ln w="19050" cap="rnd">
            <a:solidFill>
              <a:srgbClr val="FFFF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Szövegdoboz 45">
            <a:extLst>
              <a:ext uri="{FF2B5EF4-FFF2-40B4-BE49-F238E27FC236}">
                <a16:creationId xmlns:a16="http://schemas.microsoft.com/office/drawing/2014/main" id="{A35B928A-C47F-425E-B513-523DB5F98DE7}"/>
              </a:ext>
            </a:extLst>
          </p:cNvPr>
          <p:cNvSpPr txBox="1"/>
          <p:nvPr/>
        </p:nvSpPr>
        <p:spPr>
          <a:xfrm>
            <a:off x="1026556" y="3120683"/>
            <a:ext cx="2124497" cy="307777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tényfeltárás: 1998-99</a:t>
            </a:r>
            <a:endParaRPr lang="hu-HU" sz="1400" dirty="0"/>
          </a:p>
        </p:txBody>
      </p:sp>
      <p:cxnSp>
        <p:nvCxnSpPr>
          <p:cNvPr id="47" name="Egyenes összekötő 46">
            <a:extLst>
              <a:ext uri="{FF2B5EF4-FFF2-40B4-BE49-F238E27FC236}">
                <a16:creationId xmlns:a16="http://schemas.microsoft.com/office/drawing/2014/main" id="{BAAAD432-98B5-4442-B97E-D8FF4390A75E}"/>
              </a:ext>
            </a:extLst>
          </p:cNvPr>
          <p:cNvCxnSpPr>
            <a:cxnSpLocks/>
            <a:stCxn id="13" idx="4"/>
            <a:endCxn id="46" idx="0"/>
          </p:cNvCxnSpPr>
          <p:nvPr/>
        </p:nvCxnSpPr>
        <p:spPr>
          <a:xfrm flipH="1">
            <a:off x="2088805" y="2676206"/>
            <a:ext cx="487623" cy="444477"/>
          </a:xfrm>
          <a:prstGeom prst="line">
            <a:avLst/>
          </a:prstGeom>
          <a:ln w="19050" cap="rnd">
            <a:solidFill>
              <a:srgbClr val="FFFF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zis 12">
            <a:extLst>
              <a:ext uri="{FF2B5EF4-FFF2-40B4-BE49-F238E27FC236}">
                <a16:creationId xmlns:a16="http://schemas.microsoft.com/office/drawing/2014/main" id="{04D231B1-BABF-42DF-8300-465F28B73602}"/>
              </a:ext>
            </a:extLst>
          </p:cNvPr>
          <p:cNvSpPr/>
          <p:nvPr/>
        </p:nvSpPr>
        <p:spPr>
          <a:xfrm>
            <a:off x="2217836" y="2340557"/>
            <a:ext cx="717184" cy="335649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6" name="Szövegdoboz 55">
            <a:extLst>
              <a:ext uri="{FF2B5EF4-FFF2-40B4-BE49-F238E27FC236}">
                <a16:creationId xmlns:a16="http://schemas.microsoft.com/office/drawing/2014/main" id="{DC0A0BC5-0DC5-4524-92DB-2B1D96A7C823}"/>
              </a:ext>
            </a:extLst>
          </p:cNvPr>
          <p:cNvSpPr txBox="1"/>
          <p:nvPr/>
        </p:nvSpPr>
        <p:spPr>
          <a:xfrm>
            <a:off x="3005367" y="1179392"/>
            <a:ext cx="2798618" cy="523220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Lőtéri Vízbázis biztonságba helyezés diagnosztika (1999)</a:t>
            </a:r>
            <a:endParaRPr lang="hu-HU" sz="1400" dirty="0"/>
          </a:p>
        </p:txBody>
      </p:sp>
      <p:cxnSp>
        <p:nvCxnSpPr>
          <p:cNvPr id="57" name="Egyenes összekötő 56">
            <a:extLst>
              <a:ext uri="{FF2B5EF4-FFF2-40B4-BE49-F238E27FC236}">
                <a16:creationId xmlns:a16="http://schemas.microsoft.com/office/drawing/2014/main" id="{538AE588-967B-422F-8187-92C84847268E}"/>
              </a:ext>
            </a:extLst>
          </p:cNvPr>
          <p:cNvCxnSpPr>
            <a:cxnSpLocks/>
            <a:endCxn id="56" idx="2"/>
          </p:cNvCxnSpPr>
          <p:nvPr/>
        </p:nvCxnSpPr>
        <p:spPr>
          <a:xfrm flipV="1">
            <a:off x="2913598" y="1702612"/>
            <a:ext cx="1491078" cy="798436"/>
          </a:xfrm>
          <a:prstGeom prst="line">
            <a:avLst/>
          </a:prstGeom>
          <a:ln w="19050" cap="rnd">
            <a:solidFill>
              <a:srgbClr val="FFFF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Szövegdoboz 72">
            <a:extLst>
              <a:ext uri="{FF2B5EF4-FFF2-40B4-BE49-F238E27FC236}">
                <a16:creationId xmlns:a16="http://schemas.microsoft.com/office/drawing/2014/main" id="{7C91BC8B-5448-4E49-BA4C-8FF89120B18A}"/>
              </a:ext>
            </a:extLst>
          </p:cNvPr>
          <p:cNvSpPr txBox="1"/>
          <p:nvPr/>
        </p:nvSpPr>
        <p:spPr>
          <a:xfrm>
            <a:off x="9222299" y="3759537"/>
            <a:ext cx="2617457" cy="95410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Szekszárd ivóvízellátása </a:t>
            </a:r>
            <a:br>
              <a:rPr lang="hu-H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Fadd-Dombori új vízbázisra </a:t>
            </a:r>
            <a:r>
              <a:rPr lang="hu-HU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fokozatosan</a:t>
            </a:r>
            <a:r>
              <a:rPr lang="hu-H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tér át (2015-18);</a:t>
            </a:r>
          </a:p>
          <a:p>
            <a:pPr algn="ctr"/>
            <a:r>
              <a:rPr lang="hu-H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6,5 Mrd Ft</a:t>
            </a:r>
            <a:endParaRPr lang="hu-HU" sz="1400" dirty="0"/>
          </a:p>
        </p:txBody>
      </p:sp>
      <p:cxnSp>
        <p:nvCxnSpPr>
          <p:cNvPr id="75" name="Egyenes összekötő 74">
            <a:extLst>
              <a:ext uri="{FF2B5EF4-FFF2-40B4-BE49-F238E27FC236}">
                <a16:creationId xmlns:a16="http://schemas.microsoft.com/office/drawing/2014/main" id="{B2115C8F-2827-44A6-B985-8E1AEB77AD2A}"/>
              </a:ext>
            </a:extLst>
          </p:cNvPr>
          <p:cNvCxnSpPr>
            <a:cxnSpLocks/>
            <a:endCxn id="73" idx="1"/>
          </p:cNvCxnSpPr>
          <p:nvPr/>
        </p:nvCxnSpPr>
        <p:spPr>
          <a:xfrm>
            <a:off x="8887740" y="2611616"/>
            <a:ext cx="334559" cy="1624975"/>
          </a:xfrm>
          <a:prstGeom prst="line">
            <a:avLst/>
          </a:prstGeom>
          <a:ln w="19050" cap="rnd">
            <a:solidFill>
              <a:srgbClr val="C000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Szövegdoboz 75">
            <a:extLst>
              <a:ext uri="{FF2B5EF4-FFF2-40B4-BE49-F238E27FC236}">
                <a16:creationId xmlns:a16="http://schemas.microsoft.com/office/drawing/2014/main" id="{87269669-6D19-42BF-A8C3-31A376E24289}"/>
              </a:ext>
            </a:extLst>
          </p:cNvPr>
          <p:cNvSpPr txBox="1"/>
          <p:nvPr/>
        </p:nvSpPr>
        <p:spPr>
          <a:xfrm>
            <a:off x="9346542" y="3107818"/>
            <a:ext cx="2587548" cy="307777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Új (3.) tényfeltárás: 2019-ben</a:t>
            </a:r>
            <a:endParaRPr lang="hu-HU" sz="1400" dirty="0"/>
          </a:p>
        </p:txBody>
      </p:sp>
      <p:cxnSp>
        <p:nvCxnSpPr>
          <p:cNvPr id="77" name="Egyenes összekötő 76">
            <a:extLst>
              <a:ext uri="{FF2B5EF4-FFF2-40B4-BE49-F238E27FC236}">
                <a16:creationId xmlns:a16="http://schemas.microsoft.com/office/drawing/2014/main" id="{8A8D2336-00C5-44CC-9CB4-4B63C72C726C}"/>
              </a:ext>
            </a:extLst>
          </p:cNvPr>
          <p:cNvCxnSpPr>
            <a:cxnSpLocks/>
            <a:endCxn id="76" idx="0"/>
          </p:cNvCxnSpPr>
          <p:nvPr/>
        </p:nvCxnSpPr>
        <p:spPr>
          <a:xfrm>
            <a:off x="10398628" y="2646217"/>
            <a:ext cx="241688" cy="461601"/>
          </a:xfrm>
          <a:prstGeom prst="line">
            <a:avLst/>
          </a:prstGeom>
          <a:ln w="19050" cap="rnd">
            <a:solidFill>
              <a:srgbClr val="FFFF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Szövegdoboz 83">
            <a:extLst>
              <a:ext uri="{FF2B5EF4-FFF2-40B4-BE49-F238E27FC236}">
                <a16:creationId xmlns:a16="http://schemas.microsoft.com/office/drawing/2014/main" id="{D1BAE7EF-34DA-41EA-847C-3654E8A148AF}"/>
              </a:ext>
            </a:extLst>
          </p:cNvPr>
          <p:cNvSpPr txBox="1"/>
          <p:nvPr/>
        </p:nvSpPr>
        <p:spPr>
          <a:xfrm>
            <a:off x="8684610" y="973968"/>
            <a:ext cx="3326160" cy="738664"/>
          </a:xfrm>
          <a:prstGeom prst="rect">
            <a:avLst/>
          </a:prstGeom>
          <a:noFill/>
          <a:ln w="38100">
            <a:solidFill>
              <a:srgbClr val="FF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Jelenlegi kármentesítési projekt </a:t>
            </a:r>
            <a:br>
              <a:rPr lang="hu-H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/2020-2023/</a:t>
            </a:r>
          </a:p>
          <a:p>
            <a:pPr algn="ctr"/>
            <a:r>
              <a:rPr lang="hu-H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(gócok és források felszámolása)</a:t>
            </a:r>
            <a:endParaRPr lang="hu-HU" sz="1400" dirty="0"/>
          </a:p>
        </p:txBody>
      </p:sp>
      <p:sp>
        <p:nvSpPr>
          <p:cNvPr id="85" name="Ellipszis 84">
            <a:extLst>
              <a:ext uri="{FF2B5EF4-FFF2-40B4-BE49-F238E27FC236}">
                <a16:creationId xmlns:a16="http://schemas.microsoft.com/office/drawing/2014/main" id="{FCE5E914-6B18-4EE0-A223-FE9B729F7B06}"/>
              </a:ext>
            </a:extLst>
          </p:cNvPr>
          <p:cNvSpPr/>
          <p:nvPr/>
        </p:nvSpPr>
        <p:spPr>
          <a:xfrm>
            <a:off x="10886417" y="2416791"/>
            <a:ext cx="1148917" cy="335649"/>
          </a:xfrm>
          <a:prstGeom prst="ellipse">
            <a:avLst/>
          </a:prstGeom>
          <a:noFill/>
          <a:ln w="3810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86" name="Egyenes összekötő 85">
            <a:extLst>
              <a:ext uri="{FF2B5EF4-FFF2-40B4-BE49-F238E27FC236}">
                <a16:creationId xmlns:a16="http://schemas.microsoft.com/office/drawing/2014/main" id="{016D8A7B-A031-468B-8297-44984BCCEF47}"/>
              </a:ext>
            </a:extLst>
          </p:cNvPr>
          <p:cNvCxnSpPr>
            <a:cxnSpLocks/>
            <a:stCxn id="85" idx="0"/>
            <a:endCxn id="84" idx="2"/>
          </p:cNvCxnSpPr>
          <p:nvPr/>
        </p:nvCxnSpPr>
        <p:spPr>
          <a:xfrm flipH="1" flipV="1">
            <a:off x="10347690" y="1712632"/>
            <a:ext cx="1113186" cy="704159"/>
          </a:xfrm>
          <a:prstGeom prst="line">
            <a:avLst/>
          </a:prstGeom>
          <a:ln w="38100" cap="rnd">
            <a:solidFill>
              <a:srgbClr val="FF66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Szövegdoboz 90">
            <a:extLst>
              <a:ext uri="{FF2B5EF4-FFF2-40B4-BE49-F238E27FC236}">
                <a16:creationId xmlns:a16="http://schemas.microsoft.com/office/drawing/2014/main" id="{E1DC16F2-A339-415B-B5B8-011C66B8BAAB}"/>
              </a:ext>
            </a:extLst>
          </p:cNvPr>
          <p:cNvSpPr txBox="1"/>
          <p:nvPr/>
        </p:nvSpPr>
        <p:spPr>
          <a:xfrm>
            <a:off x="1841135" y="3736564"/>
            <a:ext cx="3282114" cy="954107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Kármentesítési beavatkozás:</a:t>
            </a:r>
          </a:p>
          <a:p>
            <a:pPr algn="ctr"/>
            <a:r>
              <a:rPr lang="hu-H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termelő kutas víztisztítás (2001-2006)</a:t>
            </a:r>
          </a:p>
          <a:p>
            <a:pPr algn="ctr"/>
            <a:r>
              <a:rPr lang="hu-H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vízhozam= 2000 m</a:t>
            </a:r>
            <a:r>
              <a:rPr lang="hu-HU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hu-H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/nap</a:t>
            </a:r>
          </a:p>
          <a:p>
            <a:pPr algn="ctr"/>
            <a:endParaRPr lang="hu-HU" sz="1400" dirty="0"/>
          </a:p>
        </p:txBody>
      </p:sp>
      <p:cxnSp>
        <p:nvCxnSpPr>
          <p:cNvPr id="103" name="Egyenes összekötő 102">
            <a:extLst>
              <a:ext uri="{FF2B5EF4-FFF2-40B4-BE49-F238E27FC236}">
                <a16:creationId xmlns:a16="http://schemas.microsoft.com/office/drawing/2014/main" id="{EA3C7E4B-BEF2-4074-A6E9-A7C07E8ADE01}"/>
              </a:ext>
            </a:extLst>
          </p:cNvPr>
          <p:cNvCxnSpPr>
            <a:cxnSpLocks/>
            <a:endCxn id="91" idx="0"/>
          </p:cNvCxnSpPr>
          <p:nvPr/>
        </p:nvCxnSpPr>
        <p:spPr>
          <a:xfrm>
            <a:off x="3351309" y="2671664"/>
            <a:ext cx="130883" cy="1064900"/>
          </a:xfrm>
          <a:prstGeom prst="line">
            <a:avLst/>
          </a:prstGeom>
          <a:ln w="19050" cap="rnd">
            <a:solidFill>
              <a:srgbClr val="FFFF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Ellipszis 103">
            <a:extLst>
              <a:ext uri="{FF2B5EF4-FFF2-40B4-BE49-F238E27FC236}">
                <a16:creationId xmlns:a16="http://schemas.microsoft.com/office/drawing/2014/main" id="{04328117-A274-411C-A629-284A89716052}"/>
              </a:ext>
            </a:extLst>
          </p:cNvPr>
          <p:cNvSpPr/>
          <p:nvPr/>
        </p:nvSpPr>
        <p:spPr>
          <a:xfrm>
            <a:off x="3420785" y="2271154"/>
            <a:ext cx="270881" cy="285494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05" name="Egyenes összekötő 104">
            <a:extLst>
              <a:ext uri="{FF2B5EF4-FFF2-40B4-BE49-F238E27FC236}">
                <a16:creationId xmlns:a16="http://schemas.microsoft.com/office/drawing/2014/main" id="{A811B271-61EB-41E9-80A6-C675BB1DD4B6}"/>
              </a:ext>
            </a:extLst>
          </p:cNvPr>
          <p:cNvCxnSpPr>
            <a:cxnSpLocks/>
          </p:cNvCxnSpPr>
          <p:nvPr/>
        </p:nvCxnSpPr>
        <p:spPr>
          <a:xfrm>
            <a:off x="3687130" y="2396516"/>
            <a:ext cx="1650779" cy="0"/>
          </a:xfrm>
          <a:prstGeom prst="line">
            <a:avLst/>
          </a:prstGeom>
          <a:ln w="25400" cap="rnd">
            <a:solidFill>
              <a:srgbClr val="FFFF00"/>
            </a:solidFill>
            <a:prstDash val="sysDash"/>
            <a:headEnd type="oval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Szövegdoboz 107">
            <a:extLst>
              <a:ext uri="{FF2B5EF4-FFF2-40B4-BE49-F238E27FC236}">
                <a16:creationId xmlns:a16="http://schemas.microsoft.com/office/drawing/2014/main" id="{F8A27F74-307F-4C62-B9A6-5B37C1E335B1}"/>
              </a:ext>
            </a:extLst>
          </p:cNvPr>
          <p:cNvSpPr txBox="1"/>
          <p:nvPr/>
        </p:nvSpPr>
        <p:spPr>
          <a:xfrm>
            <a:off x="3897550" y="3115211"/>
            <a:ext cx="2454477" cy="307777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kiegészítő tényfeltárás: 2005</a:t>
            </a:r>
            <a:endParaRPr lang="hu-HU" sz="1400" dirty="0"/>
          </a:p>
        </p:txBody>
      </p:sp>
      <p:cxnSp>
        <p:nvCxnSpPr>
          <p:cNvPr id="109" name="Egyenes összekötő 108">
            <a:extLst>
              <a:ext uri="{FF2B5EF4-FFF2-40B4-BE49-F238E27FC236}">
                <a16:creationId xmlns:a16="http://schemas.microsoft.com/office/drawing/2014/main" id="{AF75B43D-AB44-4AC6-A1FB-3CA8BC0344F1}"/>
              </a:ext>
            </a:extLst>
          </p:cNvPr>
          <p:cNvCxnSpPr>
            <a:cxnSpLocks/>
            <a:endCxn id="108" idx="0"/>
          </p:cNvCxnSpPr>
          <p:nvPr/>
        </p:nvCxnSpPr>
        <p:spPr>
          <a:xfrm>
            <a:off x="5053838" y="2628869"/>
            <a:ext cx="70951" cy="486342"/>
          </a:xfrm>
          <a:prstGeom prst="line">
            <a:avLst/>
          </a:prstGeom>
          <a:ln w="19050" cap="rnd">
            <a:solidFill>
              <a:srgbClr val="FFFF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" name="Táblázat 92">
            <a:extLst>
              <a:ext uri="{FF2B5EF4-FFF2-40B4-BE49-F238E27FC236}">
                <a16:creationId xmlns:a16="http://schemas.microsoft.com/office/drawing/2014/main" id="{359D28A7-01D0-4E4E-A814-037841A26D7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04798" y="2699652"/>
          <a:ext cx="11804118" cy="2297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778">
                  <a:extLst>
                    <a:ext uri="{9D8B030D-6E8A-4147-A177-3AD203B41FA5}">
                      <a16:colId xmlns:a16="http://schemas.microsoft.com/office/drawing/2014/main" val="1956301049"/>
                    </a:ext>
                  </a:extLst>
                </a:gridCol>
                <a:gridCol w="380778">
                  <a:extLst>
                    <a:ext uri="{9D8B030D-6E8A-4147-A177-3AD203B41FA5}">
                      <a16:colId xmlns:a16="http://schemas.microsoft.com/office/drawing/2014/main" val="4218396153"/>
                    </a:ext>
                  </a:extLst>
                </a:gridCol>
                <a:gridCol w="380778">
                  <a:extLst>
                    <a:ext uri="{9D8B030D-6E8A-4147-A177-3AD203B41FA5}">
                      <a16:colId xmlns:a16="http://schemas.microsoft.com/office/drawing/2014/main" val="1357109949"/>
                    </a:ext>
                  </a:extLst>
                </a:gridCol>
                <a:gridCol w="380778">
                  <a:extLst>
                    <a:ext uri="{9D8B030D-6E8A-4147-A177-3AD203B41FA5}">
                      <a16:colId xmlns:a16="http://schemas.microsoft.com/office/drawing/2014/main" val="3168181905"/>
                    </a:ext>
                  </a:extLst>
                </a:gridCol>
                <a:gridCol w="380778">
                  <a:extLst>
                    <a:ext uri="{9D8B030D-6E8A-4147-A177-3AD203B41FA5}">
                      <a16:colId xmlns:a16="http://schemas.microsoft.com/office/drawing/2014/main" val="1746583653"/>
                    </a:ext>
                  </a:extLst>
                </a:gridCol>
                <a:gridCol w="380778">
                  <a:extLst>
                    <a:ext uri="{9D8B030D-6E8A-4147-A177-3AD203B41FA5}">
                      <a16:colId xmlns:a16="http://schemas.microsoft.com/office/drawing/2014/main" val="580378908"/>
                    </a:ext>
                  </a:extLst>
                </a:gridCol>
                <a:gridCol w="380778">
                  <a:extLst>
                    <a:ext uri="{9D8B030D-6E8A-4147-A177-3AD203B41FA5}">
                      <a16:colId xmlns:a16="http://schemas.microsoft.com/office/drawing/2014/main" val="3455844764"/>
                    </a:ext>
                  </a:extLst>
                </a:gridCol>
                <a:gridCol w="380778">
                  <a:extLst>
                    <a:ext uri="{9D8B030D-6E8A-4147-A177-3AD203B41FA5}">
                      <a16:colId xmlns:a16="http://schemas.microsoft.com/office/drawing/2014/main" val="3280334695"/>
                    </a:ext>
                  </a:extLst>
                </a:gridCol>
                <a:gridCol w="380778">
                  <a:extLst>
                    <a:ext uri="{9D8B030D-6E8A-4147-A177-3AD203B41FA5}">
                      <a16:colId xmlns:a16="http://schemas.microsoft.com/office/drawing/2014/main" val="2775573125"/>
                    </a:ext>
                  </a:extLst>
                </a:gridCol>
                <a:gridCol w="380778">
                  <a:extLst>
                    <a:ext uri="{9D8B030D-6E8A-4147-A177-3AD203B41FA5}">
                      <a16:colId xmlns:a16="http://schemas.microsoft.com/office/drawing/2014/main" val="2652934795"/>
                    </a:ext>
                  </a:extLst>
                </a:gridCol>
                <a:gridCol w="380778">
                  <a:extLst>
                    <a:ext uri="{9D8B030D-6E8A-4147-A177-3AD203B41FA5}">
                      <a16:colId xmlns:a16="http://schemas.microsoft.com/office/drawing/2014/main" val="1958560095"/>
                    </a:ext>
                  </a:extLst>
                </a:gridCol>
                <a:gridCol w="380778">
                  <a:extLst>
                    <a:ext uri="{9D8B030D-6E8A-4147-A177-3AD203B41FA5}">
                      <a16:colId xmlns:a16="http://schemas.microsoft.com/office/drawing/2014/main" val="76713637"/>
                    </a:ext>
                  </a:extLst>
                </a:gridCol>
                <a:gridCol w="380778">
                  <a:extLst>
                    <a:ext uri="{9D8B030D-6E8A-4147-A177-3AD203B41FA5}">
                      <a16:colId xmlns:a16="http://schemas.microsoft.com/office/drawing/2014/main" val="2866585680"/>
                    </a:ext>
                  </a:extLst>
                </a:gridCol>
                <a:gridCol w="380778">
                  <a:extLst>
                    <a:ext uri="{9D8B030D-6E8A-4147-A177-3AD203B41FA5}">
                      <a16:colId xmlns:a16="http://schemas.microsoft.com/office/drawing/2014/main" val="2590593579"/>
                    </a:ext>
                  </a:extLst>
                </a:gridCol>
                <a:gridCol w="380778">
                  <a:extLst>
                    <a:ext uri="{9D8B030D-6E8A-4147-A177-3AD203B41FA5}">
                      <a16:colId xmlns:a16="http://schemas.microsoft.com/office/drawing/2014/main" val="3451255523"/>
                    </a:ext>
                  </a:extLst>
                </a:gridCol>
                <a:gridCol w="380778">
                  <a:extLst>
                    <a:ext uri="{9D8B030D-6E8A-4147-A177-3AD203B41FA5}">
                      <a16:colId xmlns:a16="http://schemas.microsoft.com/office/drawing/2014/main" val="2860296004"/>
                    </a:ext>
                  </a:extLst>
                </a:gridCol>
                <a:gridCol w="380778">
                  <a:extLst>
                    <a:ext uri="{9D8B030D-6E8A-4147-A177-3AD203B41FA5}">
                      <a16:colId xmlns:a16="http://schemas.microsoft.com/office/drawing/2014/main" val="1576034776"/>
                    </a:ext>
                  </a:extLst>
                </a:gridCol>
                <a:gridCol w="380778">
                  <a:extLst>
                    <a:ext uri="{9D8B030D-6E8A-4147-A177-3AD203B41FA5}">
                      <a16:colId xmlns:a16="http://schemas.microsoft.com/office/drawing/2014/main" val="1856678632"/>
                    </a:ext>
                  </a:extLst>
                </a:gridCol>
                <a:gridCol w="380778">
                  <a:extLst>
                    <a:ext uri="{9D8B030D-6E8A-4147-A177-3AD203B41FA5}">
                      <a16:colId xmlns:a16="http://schemas.microsoft.com/office/drawing/2014/main" val="4118348930"/>
                    </a:ext>
                  </a:extLst>
                </a:gridCol>
                <a:gridCol w="380778">
                  <a:extLst>
                    <a:ext uri="{9D8B030D-6E8A-4147-A177-3AD203B41FA5}">
                      <a16:colId xmlns:a16="http://schemas.microsoft.com/office/drawing/2014/main" val="2064063479"/>
                    </a:ext>
                  </a:extLst>
                </a:gridCol>
                <a:gridCol w="380778">
                  <a:extLst>
                    <a:ext uri="{9D8B030D-6E8A-4147-A177-3AD203B41FA5}">
                      <a16:colId xmlns:a16="http://schemas.microsoft.com/office/drawing/2014/main" val="3154390535"/>
                    </a:ext>
                  </a:extLst>
                </a:gridCol>
                <a:gridCol w="380778">
                  <a:extLst>
                    <a:ext uri="{9D8B030D-6E8A-4147-A177-3AD203B41FA5}">
                      <a16:colId xmlns:a16="http://schemas.microsoft.com/office/drawing/2014/main" val="3529570349"/>
                    </a:ext>
                  </a:extLst>
                </a:gridCol>
                <a:gridCol w="380778">
                  <a:extLst>
                    <a:ext uri="{9D8B030D-6E8A-4147-A177-3AD203B41FA5}">
                      <a16:colId xmlns:a16="http://schemas.microsoft.com/office/drawing/2014/main" val="2662152968"/>
                    </a:ext>
                  </a:extLst>
                </a:gridCol>
                <a:gridCol w="380778">
                  <a:extLst>
                    <a:ext uri="{9D8B030D-6E8A-4147-A177-3AD203B41FA5}">
                      <a16:colId xmlns:a16="http://schemas.microsoft.com/office/drawing/2014/main" val="245786356"/>
                    </a:ext>
                  </a:extLst>
                </a:gridCol>
                <a:gridCol w="380778">
                  <a:extLst>
                    <a:ext uri="{9D8B030D-6E8A-4147-A177-3AD203B41FA5}">
                      <a16:colId xmlns:a16="http://schemas.microsoft.com/office/drawing/2014/main" val="3486157787"/>
                    </a:ext>
                  </a:extLst>
                </a:gridCol>
                <a:gridCol w="380778">
                  <a:extLst>
                    <a:ext uri="{9D8B030D-6E8A-4147-A177-3AD203B41FA5}">
                      <a16:colId xmlns:a16="http://schemas.microsoft.com/office/drawing/2014/main" val="2706607367"/>
                    </a:ext>
                  </a:extLst>
                </a:gridCol>
                <a:gridCol w="380778">
                  <a:extLst>
                    <a:ext uri="{9D8B030D-6E8A-4147-A177-3AD203B41FA5}">
                      <a16:colId xmlns:a16="http://schemas.microsoft.com/office/drawing/2014/main" val="854174797"/>
                    </a:ext>
                  </a:extLst>
                </a:gridCol>
                <a:gridCol w="380930">
                  <a:extLst>
                    <a:ext uri="{9D8B030D-6E8A-4147-A177-3AD203B41FA5}">
                      <a16:colId xmlns:a16="http://schemas.microsoft.com/office/drawing/2014/main" val="1012491921"/>
                    </a:ext>
                  </a:extLst>
                </a:gridCol>
                <a:gridCol w="380626">
                  <a:extLst>
                    <a:ext uri="{9D8B030D-6E8A-4147-A177-3AD203B41FA5}">
                      <a16:colId xmlns:a16="http://schemas.microsoft.com/office/drawing/2014/main" val="562477476"/>
                    </a:ext>
                  </a:extLst>
                </a:gridCol>
                <a:gridCol w="380778">
                  <a:extLst>
                    <a:ext uri="{9D8B030D-6E8A-4147-A177-3AD203B41FA5}">
                      <a16:colId xmlns:a16="http://schemas.microsoft.com/office/drawing/2014/main" val="2413049243"/>
                    </a:ext>
                  </a:extLst>
                </a:gridCol>
                <a:gridCol w="380778">
                  <a:extLst>
                    <a:ext uri="{9D8B030D-6E8A-4147-A177-3AD203B41FA5}">
                      <a16:colId xmlns:a16="http://schemas.microsoft.com/office/drawing/2014/main" val="366445993"/>
                    </a:ext>
                  </a:extLst>
                </a:gridCol>
              </a:tblGrid>
              <a:tr h="229733">
                <a:tc>
                  <a:txBody>
                    <a:bodyPr/>
                    <a:lstStyle/>
                    <a:p>
                      <a:pPr algn="ctr"/>
                      <a:r>
                        <a:rPr lang="hu-HU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3458542"/>
                  </a:ext>
                </a:extLst>
              </a:tr>
            </a:tbl>
          </a:graphicData>
        </a:graphic>
      </p:graphicFrame>
      <p:sp>
        <p:nvSpPr>
          <p:cNvPr id="120" name="Szövegdoboz 119">
            <a:extLst>
              <a:ext uri="{FF2B5EF4-FFF2-40B4-BE49-F238E27FC236}">
                <a16:creationId xmlns:a16="http://schemas.microsoft.com/office/drawing/2014/main" id="{33759910-0105-4621-A786-7E091DACEC54}"/>
              </a:ext>
            </a:extLst>
          </p:cNvPr>
          <p:cNvSpPr txBox="1"/>
          <p:nvPr/>
        </p:nvSpPr>
        <p:spPr>
          <a:xfrm>
            <a:off x="6506261" y="3120683"/>
            <a:ext cx="2124497" cy="307777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tényfeltárás: 2010</a:t>
            </a:r>
            <a:endParaRPr lang="hu-HU" sz="1400" dirty="0"/>
          </a:p>
        </p:txBody>
      </p:sp>
      <p:cxnSp>
        <p:nvCxnSpPr>
          <p:cNvPr id="121" name="Egyenes összekötő 120">
            <a:extLst>
              <a:ext uri="{FF2B5EF4-FFF2-40B4-BE49-F238E27FC236}">
                <a16:creationId xmlns:a16="http://schemas.microsoft.com/office/drawing/2014/main" id="{C3EDC673-D95D-4392-8675-56920214B28B}"/>
              </a:ext>
            </a:extLst>
          </p:cNvPr>
          <p:cNvCxnSpPr>
            <a:cxnSpLocks/>
            <a:endCxn id="120" idx="0"/>
          </p:cNvCxnSpPr>
          <p:nvPr/>
        </p:nvCxnSpPr>
        <p:spPr>
          <a:xfrm>
            <a:off x="7108511" y="2610173"/>
            <a:ext cx="459999" cy="510510"/>
          </a:xfrm>
          <a:prstGeom prst="line">
            <a:avLst/>
          </a:prstGeom>
          <a:ln w="19050" cap="rnd">
            <a:solidFill>
              <a:srgbClr val="FFFF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Ellipszis 129">
            <a:extLst>
              <a:ext uri="{FF2B5EF4-FFF2-40B4-BE49-F238E27FC236}">
                <a16:creationId xmlns:a16="http://schemas.microsoft.com/office/drawing/2014/main" id="{42C4BD9A-7866-45A2-8E80-749E8C67DFC3}"/>
              </a:ext>
            </a:extLst>
          </p:cNvPr>
          <p:cNvSpPr/>
          <p:nvPr/>
        </p:nvSpPr>
        <p:spPr>
          <a:xfrm>
            <a:off x="6825675" y="2268681"/>
            <a:ext cx="270881" cy="285494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31" name="Egyenes összekötő 130">
            <a:extLst>
              <a:ext uri="{FF2B5EF4-FFF2-40B4-BE49-F238E27FC236}">
                <a16:creationId xmlns:a16="http://schemas.microsoft.com/office/drawing/2014/main" id="{6B30A9DF-32E3-46A6-A28C-594DB24274B3}"/>
              </a:ext>
            </a:extLst>
          </p:cNvPr>
          <p:cNvCxnSpPr>
            <a:cxnSpLocks/>
          </p:cNvCxnSpPr>
          <p:nvPr/>
        </p:nvCxnSpPr>
        <p:spPr>
          <a:xfrm>
            <a:off x="7092482" y="2396516"/>
            <a:ext cx="915737" cy="0"/>
          </a:xfrm>
          <a:prstGeom prst="line">
            <a:avLst/>
          </a:prstGeom>
          <a:ln w="25400" cap="rnd">
            <a:solidFill>
              <a:srgbClr val="FFFF00"/>
            </a:solidFill>
            <a:prstDash val="sysDash"/>
            <a:headEnd type="oval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Szövegdoboz 136">
            <a:extLst>
              <a:ext uri="{FF2B5EF4-FFF2-40B4-BE49-F238E27FC236}">
                <a16:creationId xmlns:a16="http://schemas.microsoft.com/office/drawing/2014/main" id="{0D464F2F-7D04-47B6-BC59-315B314866D3}"/>
              </a:ext>
            </a:extLst>
          </p:cNvPr>
          <p:cNvSpPr txBox="1"/>
          <p:nvPr/>
        </p:nvSpPr>
        <p:spPr>
          <a:xfrm>
            <a:off x="5243656" y="3750380"/>
            <a:ext cx="3758204" cy="954107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Kármentesítési beavatkozás folytatása átalakított termelőkutakkal:</a:t>
            </a:r>
          </a:p>
          <a:p>
            <a:pPr algn="ctr"/>
            <a:r>
              <a:rPr lang="hu-H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termelő kutas víztisztítás (2010-2013)</a:t>
            </a:r>
          </a:p>
          <a:p>
            <a:pPr algn="ctr"/>
            <a:r>
              <a:rPr lang="hu-H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vízhozam= 1100 m</a:t>
            </a:r>
            <a:r>
              <a:rPr lang="hu-HU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hu-H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/nap</a:t>
            </a:r>
            <a:endParaRPr lang="hu-HU" sz="1400" dirty="0"/>
          </a:p>
        </p:txBody>
      </p:sp>
      <p:cxnSp>
        <p:nvCxnSpPr>
          <p:cNvPr id="139" name="Egyenes összekötő 138">
            <a:extLst>
              <a:ext uri="{FF2B5EF4-FFF2-40B4-BE49-F238E27FC236}">
                <a16:creationId xmlns:a16="http://schemas.microsoft.com/office/drawing/2014/main" id="{1D491A34-080E-46D0-BB54-273BA9920CA6}"/>
              </a:ext>
            </a:extLst>
          </p:cNvPr>
          <p:cNvCxnSpPr>
            <a:cxnSpLocks/>
            <a:stCxn id="130" idx="4"/>
            <a:endCxn id="137" idx="0"/>
          </p:cNvCxnSpPr>
          <p:nvPr/>
        </p:nvCxnSpPr>
        <p:spPr>
          <a:xfrm>
            <a:off x="6961116" y="2554175"/>
            <a:ext cx="161642" cy="1196205"/>
          </a:xfrm>
          <a:prstGeom prst="line">
            <a:avLst/>
          </a:prstGeom>
          <a:ln w="19050" cap="rnd">
            <a:solidFill>
              <a:srgbClr val="FFFF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Szövegdoboz 77">
            <a:extLst>
              <a:ext uri="{FF2B5EF4-FFF2-40B4-BE49-F238E27FC236}">
                <a16:creationId xmlns:a16="http://schemas.microsoft.com/office/drawing/2014/main" id="{23DE11E1-4B03-4248-8604-1C3B62ABAB84}"/>
              </a:ext>
            </a:extLst>
          </p:cNvPr>
          <p:cNvSpPr txBox="1"/>
          <p:nvPr/>
        </p:nvSpPr>
        <p:spPr>
          <a:xfrm>
            <a:off x="7000346" y="5057586"/>
            <a:ext cx="4839410" cy="110799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Alapanyagok:		B</a:t>
            </a:r>
            <a:r>
              <a:rPr lang="hu-H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omlástermékek: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triklór</a:t>
            </a: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-etilén  (TCE)	- </a:t>
            </a:r>
            <a:r>
              <a:rPr lang="hu-H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diklór</a:t>
            </a: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-etilén (DCE)	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tetraklór</a:t>
            </a: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-etilén (PCE)	- </a:t>
            </a:r>
            <a:r>
              <a:rPr lang="hu-H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vinil</a:t>
            </a: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klorid (VC)</a:t>
            </a:r>
          </a:p>
          <a:p>
            <a:endParaRPr lang="hu-H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D0BF316A-39B8-4259-83CE-95451EB77168}"/>
              </a:ext>
            </a:extLst>
          </p:cNvPr>
          <p:cNvSpPr txBox="1"/>
          <p:nvPr/>
        </p:nvSpPr>
        <p:spPr>
          <a:xfrm>
            <a:off x="322925" y="4787297"/>
            <a:ext cx="6452813" cy="135421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Klórozott alifás szénhidrogének:</a:t>
            </a:r>
          </a:p>
          <a:p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Szerves vegyületek 		- Sűrűségük nagyobb, mint a víz sűrűsége</a:t>
            </a:r>
          </a:p>
          <a:p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Illékony vegyületek		</a:t>
            </a:r>
          </a:p>
          <a:p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Tisztításra használt vegyületek pl. ruha ún. száraz tisztítás, fém tisztítás festés előtt)</a:t>
            </a:r>
            <a:endParaRPr lang="hu-HU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AD7ADAC6-9DA9-4AC3-A42D-AB7538B4B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79" y="3725247"/>
            <a:ext cx="1479235" cy="95410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2650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6631CEE-504E-4F87-8A4B-1170293DC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E3B86-586F-4CC3-A340-6601228AF3BA}" type="slidenum">
              <a:rPr lang="hu-HU" smtClean="0">
                <a:solidFill>
                  <a:schemeClr val="bg1"/>
                </a:solidFill>
              </a:rPr>
              <a:t>9</a:t>
            </a:fld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FEACC17C-5D83-4C61-811F-F826641C0E67}"/>
              </a:ext>
            </a:extLst>
          </p:cNvPr>
          <p:cNvSpPr txBox="1"/>
          <p:nvPr/>
        </p:nvSpPr>
        <p:spPr>
          <a:xfrm>
            <a:off x="480292" y="1255396"/>
            <a:ext cx="11244070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Megrendelők: 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Országos Vízügyi Főigazgatóság 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Közép-Dunántúli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Vízügyi Igazgatóság</a:t>
            </a:r>
          </a:p>
          <a:p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Konzorcium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Honlap:szekszardloter.ovf.hu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Vállalkozó: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Békés Drén Kft. </a:t>
            </a:r>
          </a:p>
          <a:p>
            <a:pPr marL="342900" indent="-342900">
              <a:buFont typeface="+mj-lt"/>
              <a:buAutoNum type="arabicPeriod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Diagnosztika </a:t>
            </a:r>
          </a:p>
          <a:p>
            <a:pPr marL="342900" indent="-342900">
              <a:buFont typeface="+mj-lt"/>
              <a:buAutoNum type="arabicPeriod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Területekre történő bejutás</a:t>
            </a:r>
          </a:p>
          <a:p>
            <a:pPr marL="342900" indent="-342900">
              <a:buFont typeface="+mj-lt"/>
              <a:buAutoNum type="arabicPeriod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Műszaki beavatkozások</a:t>
            </a:r>
          </a:p>
          <a:p>
            <a:pPr marL="342900" indent="-342900">
              <a:buFont typeface="+mj-lt"/>
              <a:buAutoNum type="arabicPeriod"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Hatósági eljárások 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A59EBEE3-F9CB-465D-A517-944A0E55D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4988" y="1369357"/>
            <a:ext cx="1141532" cy="1111492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C4324004-4BC1-4DC1-9BF4-93363E1C2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076" y="2708985"/>
            <a:ext cx="1444058" cy="1131190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DA2A53D1-D3E7-436F-A12F-91CCD7929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8140" y="2656482"/>
            <a:ext cx="1128380" cy="1183693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DB4B829C-0835-4036-8122-A9F887575A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8634" y="2708985"/>
            <a:ext cx="1444059" cy="1055523"/>
          </a:xfrm>
          <a:prstGeom prst="rect">
            <a:avLst/>
          </a:prstGeom>
        </p:spPr>
      </p:pic>
      <p:pic>
        <p:nvPicPr>
          <p:cNvPr id="17" name="Picture 1">
            <a:extLst>
              <a:ext uri="{FF2B5EF4-FFF2-40B4-BE49-F238E27FC236}">
                <a16:creationId xmlns:a16="http://schemas.microsoft.com/office/drawing/2014/main" id="{2417D57E-0816-42AD-8AD9-E12A694235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42"/>
          <a:stretch/>
        </p:blipFill>
        <p:spPr bwMode="auto">
          <a:xfrm>
            <a:off x="5259279" y="4617790"/>
            <a:ext cx="1477241" cy="102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zövegdoboz 19">
            <a:extLst>
              <a:ext uri="{FF2B5EF4-FFF2-40B4-BE49-F238E27FC236}">
                <a16:creationId xmlns:a16="http://schemas.microsoft.com/office/drawing/2014/main" id="{56BE9131-78BB-413C-81D0-DF2B691C6ACF}"/>
              </a:ext>
            </a:extLst>
          </p:cNvPr>
          <p:cNvSpPr txBox="1"/>
          <p:nvPr/>
        </p:nvSpPr>
        <p:spPr>
          <a:xfrm>
            <a:off x="480291" y="5802352"/>
            <a:ext cx="361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Egyidőben és több helyen végzendő!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0886E4F-5A2E-49B7-91AE-16AEE13876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0660" y="4634473"/>
            <a:ext cx="1969033" cy="1167879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92C6F9C1-F806-4CB9-AC32-5B5E52039AEE}"/>
              </a:ext>
            </a:extLst>
          </p:cNvPr>
          <p:cNvSpPr txBox="1"/>
          <p:nvPr/>
        </p:nvSpPr>
        <p:spPr>
          <a:xfrm>
            <a:off x="7364270" y="4856637"/>
            <a:ext cx="1835670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Vezető tervező: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Mecsekérc Zrt.</a:t>
            </a: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5E9183F6-1160-4160-BC05-82F64190D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291" y="224789"/>
            <a:ext cx="11244071" cy="890210"/>
          </a:xfrm>
          <a:prstGeom prst="rect">
            <a:avLst/>
          </a:prstGeom>
          <a:solidFill>
            <a:srgbClr val="FFFFFF">
              <a:alpha val="18039"/>
            </a:srgbClr>
          </a:solidFill>
        </p:spPr>
        <p:txBody>
          <a:bodyPr vert="horz" lIns="91440" tIns="45720" rIns="91440" bIns="45720" rtlCol="0" anchor="b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hu-HU" sz="24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KEHOP-3.3.0 PROJEKT: SZEKSZÁRD, LŐTÉRI VÍZBÁZIS KÁRMENTESÍTÉSE</a:t>
            </a:r>
          </a:p>
          <a:p>
            <a:pPr algn="ctr">
              <a:spcBef>
                <a:spcPct val="0"/>
              </a:spcBef>
              <a:buNone/>
            </a:pPr>
            <a:r>
              <a:rPr lang="hu-HU" sz="2400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Megrendelők</a:t>
            </a:r>
            <a:r>
              <a:rPr lang="hu-HU" sz="24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Mérnök, Műszaki ellenőr, Vállalkozó</a:t>
            </a:r>
            <a:endParaRPr lang="hu-HU" altLang="hu-HU" sz="2400" cap="small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7481455" y="1369357"/>
            <a:ext cx="36326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Mérnök Szervezet: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Víziterv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Environ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Kft.; Mérnök dr.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Réczey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Gusztáv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Műszaki Ellenőr: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Golder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Kft.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3679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822</Words>
  <Application>Microsoft Office PowerPoint</Application>
  <PresentationFormat>Szélesvásznú</PresentationFormat>
  <Paragraphs>199</Paragraphs>
  <Slides>19</Slides>
  <Notes>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Wingdings</vt:lpstr>
      <vt:lpstr>Office-téma</vt:lpstr>
      <vt:lpstr>Acrobat Document</vt:lpstr>
      <vt:lpstr>PowerPoint-bemutató</vt:lpstr>
      <vt:lpstr>PowerPoint-bemutató</vt:lpstr>
      <vt:lpstr>FELSZÍNI VIZEKTŐL FÜGGETLEN VÍZTÍPUSOK </vt:lpstr>
      <vt:lpstr>FELSZÍN ALATTI KÖRFORGÁS ÉS ÁRAMLÁSI PÁLYÁK</vt:lpstr>
      <vt:lpstr>https://mbfsz.gov.hu/sites/default/files/media/file/file/2020/03/30/Szekszard_vizsgalati_jelentes.pdf</vt:lpstr>
      <vt:lpstr>PowerPoint-bemutató</vt:lpstr>
      <vt:lpstr>PowerPoint-bemutató</vt:lpstr>
      <vt:lpstr>PowerPoint-bemutató</vt:lpstr>
      <vt:lpstr>PowerPoint-bemutató</vt:lpstr>
      <vt:lpstr>PowerPoint-bemutató</vt:lpstr>
      <vt:lpstr>Projekt előkészítő fázis: Tényfeltárás 2019</vt:lpstr>
      <vt:lpstr>   </vt:lpstr>
      <vt:lpstr>PowerPoint-bemutató</vt:lpstr>
      <vt:lpstr>PowerPoint-bemutató</vt:lpstr>
      <vt:lpstr>PowerPoint-bemutató</vt:lpstr>
      <vt:lpstr>MMG</vt:lpstr>
      <vt:lpstr>TOTÉV</vt:lpstr>
      <vt:lpstr>PowerPoint-bemutató</vt:lpstr>
      <vt:lpstr>KÖSZÖNÖM A FIGYELMET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Azari Zita Tímea</dc:creator>
  <cp:lastModifiedBy>Azari Zita Tímea</cp:lastModifiedBy>
  <cp:revision>40</cp:revision>
  <dcterms:created xsi:type="dcterms:W3CDTF">2022-04-05T16:56:22Z</dcterms:created>
  <dcterms:modified xsi:type="dcterms:W3CDTF">2022-04-06T13:07:44Z</dcterms:modified>
</cp:coreProperties>
</file>